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44"/>
  </p:notesMasterIdLst>
  <p:sldIdLst>
    <p:sldId id="256" r:id="rId2"/>
    <p:sldId id="292" r:id="rId3"/>
    <p:sldId id="294" r:id="rId4"/>
    <p:sldId id="293" r:id="rId5"/>
    <p:sldId id="290" r:id="rId6"/>
    <p:sldId id="274" r:id="rId7"/>
    <p:sldId id="273" r:id="rId8"/>
    <p:sldId id="272" r:id="rId9"/>
    <p:sldId id="271" r:id="rId10"/>
    <p:sldId id="270" r:id="rId11"/>
    <p:sldId id="269" r:id="rId12"/>
    <p:sldId id="291" r:id="rId13"/>
    <p:sldId id="313" r:id="rId14"/>
    <p:sldId id="314" r:id="rId15"/>
    <p:sldId id="315" r:id="rId16"/>
    <p:sldId id="316" r:id="rId17"/>
    <p:sldId id="295" r:id="rId18"/>
    <p:sldId id="282" r:id="rId19"/>
    <p:sldId id="281" r:id="rId20"/>
    <p:sldId id="280" r:id="rId21"/>
    <p:sldId id="288" r:id="rId22"/>
    <p:sldId id="287" r:id="rId23"/>
    <p:sldId id="285" r:id="rId24"/>
    <p:sldId id="289" r:id="rId25"/>
    <p:sldId id="284" r:id="rId26"/>
    <p:sldId id="279" r:id="rId27"/>
    <p:sldId id="276" r:id="rId28"/>
    <p:sldId id="275" r:id="rId29"/>
    <p:sldId id="265" r:id="rId30"/>
    <p:sldId id="301" r:id="rId31"/>
    <p:sldId id="302" r:id="rId32"/>
    <p:sldId id="307" r:id="rId33"/>
    <p:sldId id="306" r:id="rId34"/>
    <p:sldId id="305" r:id="rId35"/>
    <p:sldId id="304" r:id="rId36"/>
    <p:sldId id="303" r:id="rId37"/>
    <p:sldId id="309" r:id="rId38"/>
    <p:sldId id="311" r:id="rId39"/>
    <p:sldId id="310" r:id="rId40"/>
    <p:sldId id="312" r:id="rId41"/>
    <p:sldId id="300" r:id="rId42"/>
    <p:sldId id="264" r:id="rId43"/>
  </p:sldIdLst>
  <p:sldSz cx="24384000" cy="15748000"/>
  <p:notesSz cx="6858000" cy="9144000"/>
  <p:embeddedFontLst>
    <p:embeddedFont>
      <p:font typeface="Helvetica Neue Light" panose="020B0604020202020204" charset="0"/>
      <p:regular r:id="rId45"/>
      <p:bold r:id="rId46"/>
      <p:italic r:id="rId47"/>
      <p:boldItalic r:id="rId48"/>
    </p:embeddedFont>
    <p:embeddedFont>
      <p:font typeface="Trebuchet MS" panose="020B0603020202020204" pitchFamily="34" charset="0"/>
      <p:regular r:id="rId49"/>
      <p:bold r:id="rId50"/>
      <p:italic r:id="rId51"/>
      <p:boldItalic r:id="rId52"/>
    </p:embeddedFont>
    <p:embeddedFont>
      <p:font typeface="Lucida Sans Unicode" panose="020B0602030504020204" pitchFamily="34" charset="0"/>
      <p:regular r:id="rId53"/>
    </p:embeddedFont>
    <p:embeddedFont>
      <p:font typeface="Helvetica Neue" panose="020B0604020202020204" charset="0"/>
      <p:regular r:id="rId54"/>
      <p:bold r:id="rId55"/>
      <p:italic r:id="rId56"/>
      <p:boldItalic r:id="rId57"/>
    </p:embeddedFont>
    <p:embeddedFont>
      <p:font typeface="Wide Latin" panose="020A0A07050505020404" pitchFamily="18"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5620ED2F-E471-4E5A-B975-D72FA0D81F17}">
          <p14:sldIdLst>
            <p14:sldId id="256"/>
            <p14:sldId id="292"/>
            <p14:sldId id="294"/>
            <p14:sldId id="293"/>
            <p14:sldId id="290"/>
            <p14:sldId id="274"/>
            <p14:sldId id="273"/>
            <p14:sldId id="272"/>
            <p14:sldId id="271"/>
            <p14:sldId id="270"/>
            <p14:sldId id="269"/>
            <p14:sldId id="291"/>
            <p14:sldId id="313"/>
            <p14:sldId id="314"/>
            <p14:sldId id="315"/>
            <p14:sldId id="316"/>
            <p14:sldId id="295"/>
            <p14:sldId id="282"/>
            <p14:sldId id="281"/>
            <p14:sldId id="280"/>
            <p14:sldId id="288"/>
            <p14:sldId id="287"/>
            <p14:sldId id="285"/>
            <p14:sldId id="289"/>
            <p14:sldId id="284"/>
            <p14:sldId id="279"/>
            <p14:sldId id="276"/>
            <p14:sldId id="275"/>
            <p14:sldId id="265"/>
            <p14:sldId id="301"/>
            <p14:sldId id="302"/>
            <p14:sldId id="307"/>
            <p14:sldId id="306"/>
            <p14:sldId id="305"/>
            <p14:sldId id="304"/>
            <p14:sldId id="303"/>
            <p14:sldId id="309"/>
            <p14:sldId id="311"/>
            <p14:sldId id="310"/>
            <p14:sldId id="312"/>
            <p14:sldId id="300"/>
            <p14:sldId id="264"/>
          </p14:sldIdLst>
        </p14:section>
      </p14:sectionLst>
    </p:ext>
    <p:ext uri="{EFAFB233-063F-42B5-8137-9DF3F51BA10A}">
      <p15:sldGuideLst xmlns:p15="http://schemas.microsoft.com/office/powerpoint/2012/main">
        <p15:guide id="1" orient="horz" pos="496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9264" autoAdjust="0"/>
  </p:normalViewPr>
  <p:slideViewPr>
    <p:cSldViewPr snapToGrid="0">
      <p:cViewPr varScale="1">
        <p:scale>
          <a:sx n="29" d="100"/>
          <a:sy n="29" d="100"/>
        </p:scale>
        <p:origin x="1248" y="114"/>
      </p:cViewPr>
      <p:guideLst>
        <p:guide orient="horz" pos="496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2025348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866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586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2212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83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7278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2135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6694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3513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0603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242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2502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1660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3409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6178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0983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3436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551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2961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7489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3350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1171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2021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6241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5943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29560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4050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414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970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2321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8198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53287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2436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4597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40475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48362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20490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9: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0334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2494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7186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555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2815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9503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11" name="Google Shape;11;p2"/>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rm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12" name="Google Shape;12;p2"/>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viñetas y foto">
  <p:cSld name="Título, viñetas y foto">
    <p:spTree>
      <p:nvGrpSpPr>
        <p:cNvPr id="1" name="Shape 19"/>
        <p:cNvGrpSpPr/>
        <p:nvPr/>
      </p:nvGrpSpPr>
      <p:grpSpPr>
        <a:xfrm>
          <a:off x="0" y="0"/>
          <a:ext cx="0" cy="0"/>
          <a:chOff x="0" y="0"/>
          <a:chExt cx="0" cy="0"/>
        </a:xfrm>
      </p:grpSpPr>
      <p:sp>
        <p:nvSpPr>
          <p:cNvPr id="20" name="Google Shape;20;p5"/>
          <p:cNvSpPr>
            <a:spLocks noGrp="1"/>
          </p:cNvSpPr>
          <p:nvPr>
            <p:ph type="pic" idx="2"/>
          </p:nvPr>
        </p:nvSpPr>
        <p:spPr>
          <a:xfrm>
            <a:off x="12495609" y="4659312"/>
            <a:ext cx="7500938" cy="8840392"/>
          </a:xfrm>
          <a:prstGeom prst="rect">
            <a:avLst/>
          </a:prstGeom>
          <a:noFill/>
          <a:ln>
            <a:noFill/>
          </a:ln>
        </p:spPr>
      </p:sp>
      <p:sp>
        <p:nvSpPr>
          <p:cNvPr id="21" name="Google Shape;21;p5"/>
          <p:cNvSpPr txBox="1">
            <a:spLocks noGrp="1"/>
          </p:cNvSpPr>
          <p:nvPr>
            <p:ph type="title"/>
          </p:nvPr>
        </p:nvSpPr>
        <p:spPr>
          <a:xfrm>
            <a:off x="4387453" y="1373187"/>
            <a:ext cx="15609094" cy="3036095"/>
          </a:xfrm>
          <a:prstGeom prst="rect">
            <a:avLst/>
          </a:prstGeom>
          <a:noFill/>
          <a:ln>
            <a:noFill/>
          </a:ln>
        </p:spPr>
        <p:txBody>
          <a:bodyPr spcFirstLastPara="1" wrap="square" lIns="71425" tIns="71425" rIns="71425" bIns="71425" anchor="ctr" anchorCtr="0">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22" name="Google Shape;22;p5"/>
          <p:cNvSpPr txBox="1">
            <a:spLocks noGrp="1"/>
          </p:cNvSpPr>
          <p:nvPr>
            <p:ph type="body" idx="1"/>
          </p:nvPr>
        </p:nvSpPr>
        <p:spPr>
          <a:xfrm>
            <a:off x="4387453" y="4659312"/>
            <a:ext cx="7500938" cy="8840392"/>
          </a:xfrm>
          <a:prstGeom prst="rect">
            <a:avLst/>
          </a:prstGeom>
          <a:noFill/>
          <a:ln>
            <a:noFill/>
          </a:ln>
        </p:spPr>
        <p:txBody>
          <a:bodyPr spcFirstLastPara="1" wrap="square" lIns="71425" tIns="71425" rIns="71425" bIns="71425" anchor="ctr" anchorCtr="0">
            <a:normAutofit/>
          </a:bodyPr>
          <a:lstStyle>
            <a:lvl1pPr marL="457200" lvl="0" indent="-615315" algn="l">
              <a:lnSpc>
                <a:spcPct val="100000"/>
              </a:lnSpc>
              <a:spcBef>
                <a:spcPts val="5100"/>
              </a:spcBef>
              <a:spcAft>
                <a:spcPts val="0"/>
              </a:spcAft>
              <a:buClr>
                <a:srgbClr val="FFFFFF"/>
              </a:buClr>
              <a:buSzPts val="6090"/>
              <a:buFont typeface="Helvetica Neue"/>
              <a:buChar char="•"/>
              <a:defRPr sz="4200"/>
            </a:lvl1pPr>
            <a:lvl2pPr marL="914400" lvl="1" indent="-615315" algn="l">
              <a:lnSpc>
                <a:spcPct val="100000"/>
              </a:lnSpc>
              <a:spcBef>
                <a:spcPts val="5100"/>
              </a:spcBef>
              <a:spcAft>
                <a:spcPts val="0"/>
              </a:spcAft>
              <a:buClr>
                <a:srgbClr val="FFFFFF"/>
              </a:buClr>
              <a:buSzPts val="6090"/>
              <a:buFont typeface="Helvetica Neue"/>
              <a:buChar char="•"/>
              <a:defRPr sz="4200"/>
            </a:lvl2pPr>
            <a:lvl3pPr marL="1371600" lvl="2" indent="-615315" algn="l">
              <a:lnSpc>
                <a:spcPct val="100000"/>
              </a:lnSpc>
              <a:spcBef>
                <a:spcPts val="5100"/>
              </a:spcBef>
              <a:spcAft>
                <a:spcPts val="0"/>
              </a:spcAft>
              <a:buClr>
                <a:srgbClr val="FFFFFF"/>
              </a:buClr>
              <a:buSzPts val="6090"/>
              <a:buFont typeface="Helvetica Neue"/>
              <a:buChar char="•"/>
              <a:defRPr sz="4200"/>
            </a:lvl3pPr>
            <a:lvl4pPr marL="1828800" lvl="3" indent="-615314" algn="l">
              <a:lnSpc>
                <a:spcPct val="100000"/>
              </a:lnSpc>
              <a:spcBef>
                <a:spcPts val="5100"/>
              </a:spcBef>
              <a:spcAft>
                <a:spcPts val="0"/>
              </a:spcAft>
              <a:buClr>
                <a:srgbClr val="FFFFFF"/>
              </a:buClr>
              <a:buSzPts val="6090"/>
              <a:buFont typeface="Helvetica Neue"/>
              <a:buChar char="•"/>
              <a:defRPr sz="4200"/>
            </a:lvl4pPr>
            <a:lvl5pPr marL="2286000" lvl="4" indent="-615314" algn="l">
              <a:lnSpc>
                <a:spcPct val="100000"/>
              </a:lnSpc>
              <a:spcBef>
                <a:spcPts val="5100"/>
              </a:spcBef>
              <a:spcAft>
                <a:spcPts val="0"/>
              </a:spcAft>
              <a:buClr>
                <a:srgbClr val="FFFFFF"/>
              </a:buClr>
              <a:buSzPts val="6090"/>
              <a:buFont typeface="Helvetica Neue"/>
              <a:buChar char="•"/>
              <a:defRPr sz="42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23" name="Google Shape;23;p5"/>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iñetas">
  <p:cSld name="Viñetas">
    <p:spTree>
      <p:nvGrpSpPr>
        <p:cNvPr id="1" name="Shape 24"/>
        <p:cNvGrpSpPr/>
        <p:nvPr/>
      </p:nvGrpSpPr>
      <p:grpSpPr>
        <a:xfrm>
          <a:off x="0" y="0"/>
          <a:ext cx="0" cy="0"/>
          <a:chOff x="0" y="0"/>
          <a:chExt cx="0" cy="0"/>
        </a:xfrm>
      </p:grpSpPr>
      <p:sp>
        <p:nvSpPr>
          <p:cNvPr id="25" name="Google Shape;25;p6"/>
          <p:cNvSpPr txBox="1">
            <a:spLocks noGrp="1"/>
          </p:cNvSpPr>
          <p:nvPr>
            <p:ph type="body" idx="1"/>
          </p:nvPr>
        </p:nvSpPr>
        <p:spPr>
          <a:xfrm>
            <a:off x="4387453" y="2801937"/>
            <a:ext cx="15609094" cy="10144126"/>
          </a:xfrm>
          <a:prstGeom prst="rect">
            <a:avLst/>
          </a:prstGeom>
          <a:noFill/>
          <a:ln>
            <a:noFill/>
          </a:ln>
        </p:spPr>
        <p:txBody>
          <a:bodyPr spcFirstLastPara="1" wrap="square" lIns="71425" tIns="71425" rIns="71425" bIns="71425" anchor="ctr" anchorCtr="0">
            <a:norm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26" name="Google Shape;26;p6"/>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fotos">
  <p:cSld name="3 fotos">
    <p:spTree>
      <p:nvGrpSpPr>
        <p:cNvPr id="1" name="Shape 27"/>
        <p:cNvGrpSpPr/>
        <p:nvPr/>
      </p:nvGrpSpPr>
      <p:grpSpPr>
        <a:xfrm>
          <a:off x="0" y="0"/>
          <a:ext cx="0" cy="0"/>
          <a:chOff x="0" y="0"/>
          <a:chExt cx="0" cy="0"/>
        </a:xfrm>
      </p:grpSpPr>
      <p:sp>
        <p:nvSpPr>
          <p:cNvPr id="28" name="Google Shape;28;p7"/>
          <p:cNvSpPr>
            <a:spLocks noGrp="1"/>
          </p:cNvSpPr>
          <p:nvPr>
            <p:ph type="pic" idx="2"/>
          </p:nvPr>
        </p:nvSpPr>
        <p:spPr>
          <a:xfrm>
            <a:off x="12513468" y="7999015"/>
            <a:ext cx="7500939" cy="5482829"/>
          </a:xfrm>
          <a:prstGeom prst="rect">
            <a:avLst/>
          </a:prstGeom>
          <a:noFill/>
          <a:ln>
            <a:noFill/>
          </a:ln>
        </p:spPr>
      </p:sp>
      <p:sp>
        <p:nvSpPr>
          <p:cNvPr id="29" name="Google Shape;29;p7"/>
          <p:cNvSpPr>
            <a:spLocks noGrp="1"/>
          </p:cNvSpPr>
          <p:nvPr>
            <p:ph type="pic" idx="3"/>
          </p:nvPr>
        </p:nvSpPr>
        <p:spPr>
          <a:xfrm>
            <a:off x="12513468" y="1908968"/>
            <a:ext cx="7500939" cy="5482829"/>
          </a:xfrm>
          <a:prstGeom prst="rect">
            <a:avLst/>
          </a:prstGeom>
          <a:noFill/>
          <a:ln>
            <a:noFill/>
          </a:ln>
        </p:spPr>
      </p:sp>
      <p:sp>
        <p:nvSpPr>
          <p:cNvPr id="30" name="Google Shape;30;p7"/>
          <p:cNvSpPr>
            <a:spLocks noGrp="1"/>
          </p:cNvSpPr>
          <p:nvPr>
            <p:ph type="pic" idx="4"/>
          </p:nvPr>
        </p:nvSpPr>
        <p:spPr>
          <a:xfrm>
            <a:off x="4387453" y="1908968"/>
            <a:ext cx="7500938" cy="11572876"/>
          </a:xfrm>
          <a:prstGeom prst="rect">
            <a:avLst/>
          </a:prstGeom>
          <a:noFill/>
          <a:ln>
            <a:noFill/>
          </a:ln>
        </p:spPr>
      </p:sp>
      <p:sp>
        <p:nvSpPr>
          <p:cNvPr id="31" name="Google Shape;31;p7"/>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ita">
  <p:cSld name="Cita">
    <p:spTree>
      <p:nvGrpSpPr>
        <p:cNvPr id="1" name="Shape 32"/>
        <p:cNvGrpSpPr/>
        <p:nvPr/>
      </p:nvGrpSpPr>
      <p:grpSpPr>
        <a:xfrm>
          <a:off x="0" y="0"/>
          <a:ext cx="0" cy="0"/>
          <a:chOff x="0" y="0"/>
          <a:chExt cx="0" cy="0"/>
        </a:xfrm>
      </p:grpSpPr>
      <p:sp>
        <p:nvSpPr>
          <p:cNvPr id="33" name="Google Shape;33;p8"/>
          <p:cNvSpPr txBox="1">
            <a:spLocks noGrp="1"/>
          </p:cNvSpPr>
          <p:nvPr>
            <p:ph type="body" idx="1"/>
          </p:nvPr>
        </p:nvSpPr>
        <p:spPr>
          <a:xfrm>
            <a:off x="4833937" y="9963546"/>
            <a:ext cx="14716126" cy="676175"/>
          </a:xfrm>
          <a:prstGeom prst="rect">
            <a:avLst/>
          </a:prstGeom>
          <a:noFill/>
          <a:ln>
            <a:noFill/>
          </a:ln>
        </p:spPr>
        <p:txBody>
          <a:bodyPr spcFirstLastPara="1" wrap="square" lIns="71425" tIns="71425" rIns="71425" bIns="71425" anchor="t" anchorCtr="0">
            <a:spAutoFit/>
          </a:bodyPr>
          <a:lstStyle>
            <a:lvl1pPr marL="457200" lvl="0" indent="-228600" algn="ctr">
              <a:lnSpc>
                <a:spcPct val="100000"/>
              </a:lnSpc>
              <a:spcBef>
                <a:spcPts val="0"/>
              </a:spcBef>
              <a:spcAft>
                <a:spcPts val="0"/>
              </a:spcAft>
              <a:buClr>
                <a:srgbClr val="FFFFFF"/>
              </a:buClr>
              <a:buSzPts val="3600"/>
              <a:buFont typeface="Helvetica Neue"/>
              <a:buNone/>
              <a:defRPr sz="3600" i="1"/>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34" name="Google Shape;34;p8"/>
          <p:cNvSpPr txBox="1">
            <a:spLocks noGrp="1"/>
          </p:cNvSpPr>
          <p:nvPr>
            <p:ph type="body" idx="2"/>
          </p:nvPr>
        </p:nvSpPr>
        <p:spPr>
          <a:xfrm>
            <a:off x="4833937" y="7035456"/>
            <a:ext cx="14716126" cy="936520"/>
          </a:xfrm>
          <a:prstGeom prst="rect">
            <a:avLst/>
          </a:prstGeom>
          <a:noFill/>
          <a:ln>
            <a:noFill/>
          </a:ln>
        </p:spPr>
        <p:txBody>
          <a:bodyPr spcFirstLastPara="1" wrap="square" lIns="71425" tIns="71425" rIns="71425" bIns="71425" anchor="ctr" anchorCtr="0">
            <a:spAutoFit/>
          </a:bodyPr>
          <a:lstStyle>
            <a:lvl1pPr marL="457200" lvl="0" indent="-228600" algn="ctr">
              <a:lnSpc>
                <a:spcPct val="100000"/>
              </a:lnSpc>
              <a:spcBef>
                <a:spcPts val="0"/>
              </a:spcBef>
              <a:spcAft>
                <a:spcPts val="0"/>
              </a:spcAft>
              <a:buClr>
                <a:srgbClr val="FFFFFF"/>
              </a:buClr>
              <a:buSzPts val="5200"/>
              <a:buFont typeface="Helvetica Neue"/>
              <a:buNone/>
              <a:defRPr sz="5200">
                <a:latin typeface="Helvetica Neue"/>
                <a:ea typeface="Helvetica Neue"/>
                <a:cs typeface="Helvetica Neue"/>
                <a:sym typeface="Helvetica Neue"/>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35" name="Google Shape;35;p8"/>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36"/>
        <p:cNvGrpSpPr/>
        <p:nvPr/>
      </p:nvGrpSpPr>
      <p:grpSpPr>
        <a:xfrm>
          <a:off x="0" y="0"/>
          <a:ext cx="0" cy="0"/>
          <a:chOff x="0" y="0"/>
          <a:chExt cx="0" cy="0"/>
        </a:xfrm>
      </p:grpSpPr>
      <p:sp>
        <p:nvSpPr>
          <p:cNvPr id="37" name="Google Shape;37;p9"/>
          <p:cNvSpPr>
            <a:spLocks noGrp="1"/>
          </p:cNvSpPr>
          <p:nvPr>
            <p:ph type="pic" idx="2"/>
          </p:nvPr>
        </p:nvSpPr>
        <p:spPr>
          <a:xfrm>
            <a:off x="3048000" y="1016000"/>
            <a:ext cx="18288000" cy="13716000"/>
          </a:xfrm>
          <a:prstGeom prst="rect">
            <a:avLst/>
          </a:prstGeom>
          <a:noFill/>
          <a:ln>
            <a:noFill/>
          </a:ln>
        </p:spPr>
      </p:sp>
      <p:sp>
        <p:nvSpPr>
          <p:cNvPr id="38" name="Google Shape;38;p9"/>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387453" y="2801937"/>
            <a:ext cx="15609094" cy="10144126"/>
          </a:xfrm>
          <a:prstGeom prst="rect">
            <a:avLst/>
          </a:prstGeom>
          <a:noFill/>
          <a:ln>
            <a:noFill/>
          </a:ln>
        </p:spPr>
        <p:txBody>
          <a:bodyPr spcFirstLastPara="1" wrap="square" lIns="71425" tIns="71425" rIns="71425" bIns="71425" anchor="ctr" anchorCtr="0">
            <a:norm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title"/>
          </p:nvPr>
        </p:nvSpPr>
        <p:spPr>
          <a:xfrm>
            <a:off x="4387453" y="1373187"/>
            <a:ext cx="15609094" cy="3036095"/>
          </a:xfrm>
          <a:prstGeom prst="rect">
            <a:avLst/>
          </a:prstGeom>
          <a:noFill/>
          <a:ln>
            <a:noFill/>
          </a:ln>
        </p:spPr>
        <p:txBody>
          <a:bodyPr spcFirstLastPara="1" wrap="square" lIns="71425" tIns="71425" rIns="71425" bIns="71425" anchor="ctr" anchorCtr="0">
            <a:norm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028" name="Picture 4" descr="Sector empresarial png | PNGEg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23882" y="7844931"/>
            <a:ext cx="7495441" cy="6396971"/>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3938953" y="2370864"/>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6" name="CuadroTexto 5"/>
          <p:cNvSpPr txBox="1"/>
          <p:nvPr/>
        </p:nvSpPr>
        <p:spPr>
          <a:xfrm>
            <a:off x="2260209" y="8576389"/>
            <a:ext cx="9535551" cy="3416320"/>
          </a:xfrm>
          <a:prstGeom prst="rect">
            <a:avLst/>
          </a:prstGeom>
          <a:noFill/>
        </p:spPr>
        <p:txBody>
          <a:bodyPr wrap="square" rtlCol="0">
            <a:spAutoFit/>
          </a:bodyPr>
          <a:lstStyle/>
          <a:p>
            <a:r>
              <a:rPr lang="es-CO" sz="3600" dirty="0" smtClean="0"/>
              <a:t>LISBETH TATIANA MARTINEZ AGUDELO</a:t>
            </a:r>
          </a:p>
          <a:p>
            <a:r>
              <a:rPr lang="es-CO" sz="3600" dirty="0" smtClean="0"/>
              <a:t>WILLIAM MOLINA ESTRADA</a:t>
            </a:r>
          </a:p>
          <a:p>
            <a:r>
              <a:rPr lang="es-CO" sz="3600" dirty="0" smtClean="0"/>
              <a:t>CRISTIAN CAMILO GALLEGO GARCIA</a:t>
            </a:r>
          </a:p>
          <a:p>
            <a:r>
              <a:rPr lang="es-CO" sz="3600" dirty="0" smtClean="0"/>
              <a:t>JESUS DAVID GOMEZ </a:t>
            </a:r>
            <a:r>
              <a:rPr lang="es-CO" sz="3600" dirty="0" smtClean="0"/>
              <a:t>AMORTEGUI</a:t>
            </a:r>
          </a:p>
          <a:p>
            <a:r>
              <a:rPr lang="es-CO" sz="3600" dirty="0" smtClean="0"/>
              <a:t>JULIAN DAVID TORRES ENCISO</a:t>
            </a:r>
            <a:endParaRPr lang="es-CO" sz="3600" dirty="0" smtClean="0"/>
          </a:p>
          <a:p>
            <a:r>
              <a:rPr lang="es-CO" sz="3600" dirty="0" smtClean="0"/>
              <a:t> </a:t>
            </a:r>
            <a:endParaRPr lang="es-CO" sz="3600" dirty="0"/>
          </a:p>
        </p:txBody>
      </p:sp>
      <p:sp>
        <p:nvSpPr>
          <p:cNvPr id="8" name="CuadroTexto 7"/>
          <p:cNvSpPr txBox="1"/>
          <p:nvPr/>
        </p:nvSpPr>
        <p:spPr>
          <a:xfrm flipH="1">
            <a:off x="16503251" y="12274063"/>
            <a:ext cx="6216072" cy="1569660"/>
          </a:xfrm>
          <a:prstGeom prst="rect">
            <a:avLst/>
          </a:prstGeom>
          <a:noFill/>
        </p:spPr>
        <p:txBody>
          <a:bodyPr wrap="square" rtlCol="0">
            <a:spAutoFit/>
          </a:bodyPr>
          <a:lstStyle/>
          <a:p>
            <a:r>
              <a:rPr lang="es-CO" sz="4800" b="1" dirty="0"/>
              <a:t>Servicio Nacional de Aprendizaje Sena</a:t>
            </a:r>
          </a:p>
        </p:txBody>
      </p:sp>
      <p:sp>
        <p:nvSpPr>
          <p:cNvPr id="9" name="CuadroTexto 8"/>
          <p:cNvSpPr txBox="1"/>
          <p:nvPr/>
        </p:nvSpPr>
        <p:spPr>
          <a:xfrm>
            <a:off x="1846385" y="11992709"/>
            <a:ext cx="2584939" cy="1938992"/>
          </a:xfrm>
          <a:prstGeom prst="rect">
            <a:avLst/>
          </a:prstGeom>
          <a:noFill/>
        </p:spPr>
        <p:txBody>
          <a:bodyPr wrap="square" rtlCol="0">
            <a:spAutoFit/>
          </a:bodyPr>
          <a:lstStyle/>
          <a:p>
            <a:r>
              <a:rPr lang="es-CO" sz="4000" dirty="0" smtClean="0"/>
              <a:t>FICHA</a:t>
            </a:r>
          </a:p>
          <a:p>
            <a:r>
              <a:rPr lang="es-CO" sz="4000" dirty="0" smtClean="0"/>
              <a:t>2395871 G2</a:t>
            </a:r>
            <a:endParaRPr lang="es-CO" sz="4000" dirty="0" smtClean="0"/>
          </a:p>
        </p:txBody>
      </p:sp>
      <p:sp>
        <p:nvSpPr>
          <p:cNvPr id="2" name="CuadroTexto 1"/>
          <p:cNvSpPr txBox="1"/>
          <p:nvPr/>
        </p:nvSpPr>
        <p:spPr>
          <a:xfrm>
            <a:off x="4206240" y="6248849"/>
            <a:ext cx="11521440" cy="1569660"/>
          </a:xfrm>
          <a:prstGeom prst="rect">
            <a:avLst/>
          </a:prstGeom>
          <a:noFill/>
        </p:spPr>
        <p:txBody>
          <a:bodyPr wrap="square" rtlCol="0">
            <a:spAutoFit/>
          </a:bodyPr>
          <a:lstStyle/>
          <a:p>
            <a:r>
              <a:rPr lang="es-CO" sz="4800" dirty="0" smtClean="0"/>
              <a:t>ANALISIS Y DESARROLLO DE SISTEMA DE INFORMACIÓN </a:t>
            </a:r>
            <a:endParaRPr lang="es-CO" sz="4800"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Rectángulo 2"/>
          <p:cNvSpPr/>
          <p:nvPr/>
        </p:nvSpPr>
        <p:spPr>
          <a:xfrm>
            <a:off x="7144203" y="3579330"/>
            <a:ext cx="10639184" cy="707886"/>
          </a:xfrm>
          <a:prstGeom prst="rect">
            <a:avLst/>
          </a:prstGeom>
          <a:ln>
            <a:solidFill>
              <a:srgbClr val="FF0000"/>
            </a:solidFill>
          </a:ln>
          <a:effectLst>
            <a:glow rad="101600">
              <a:schemeClr val="accent1">
                <a:satMod val="175000"/>
                <a:alpha val="40000"/>
              </a:schemeClr>
            </a:glow>
          </a:effectLst>
          <a:scene3d>
            <a:camera prst="perspectiveAbove"/>
            <a:lightRig rig="threePt" dir="t"/>
          </a:scene3d>
        </p:spPr>
        <p:txBody>
          <a:bodyPr wrap="square">
            <a:spAutoFit/>
          </a:bodyPr>
          <a:lstStyle/>
          <a:p>
            <a:pPr lvl="0" algn="just">
              <a:spcBef>
                <a:spcPts val="5"/>
              </a:spcBef>
              <a:tabLst>
                <a:tab pos="1753870" algn="l"/>
              </a:tabLst>
            </a:pPr>
            <a:r>
              <a:rPr lang="es-ES" sz="4000" b="1" dirty="0">
                <a:latin typeface="Arial" panose="020B0604020202020204" pitchFamily="34" charset="0"/>
                <a:ea typeface="Trebuchet MS" panose="020B0603020202020204" pitchFamily="34" charset="0"/>
                <a:cs typeface="Trebuchet MS" panose="020B0603020202020204" pitchFamily="34" charset="0"/>
              </a:rPr>
              <a:t>Estructura</a:t>
            </a:r>
            <a:r>
              <a:rPr lang="es-ES" sz="4000" b="1" spc="-50"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del</a:t>
            </a:r>
            <a:r>
              <a:rPr lang="es-ES" sz="4000" b="1" spc="-45"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mapa</a:t>
            </a:r>
            <a:r>
              <a:rPr lang="es-ES" sz="4000" b="1" spc="-65"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del</a:t>
            </a:r>
            <a:r>
              <a:rPr lang="es-ES" sz="4000" b="1" spc="-40"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proyecto</a:t>
            </a:r>
            <a:endParaRPr lang="es-CO" sz="3600" b="1" kern="0" dirty="0">
              <a:effectLst/>
              <a:latin typeface="Trebuchet MS" panose="020B0603020202020204" pitchFamily="34" charset="0"/>
              <a:ea typeface="Trebuchet MS" panose="020B0603020202020204" pitchFamily="34" charset="0"/>
              <a:cs typeface="Trebuchet MS" panose="020B0603020202020204" pitchFamily="34" charset="0"/>
            </a:endParaRPr>
          </a:p>
        </p:txBody>
      </p:sp>
      <p:pic>
        <p:nvPicPr>
          <p:cNvPr id="5" name="Imagen 4"/>
          <p:cNvPicPr>
            <a:picLocks noChangeAspect="1"/>
          </p:cNvPicPr>
          <p:nvPr/>
        </p:nvPicPr>
        <p:blipFill rotWithShape="1">
          <a:blip r:embed="rId5"/>
          <a:srcRect l="33901" t="33333" r="14046" b="8515"/>
          <a:stretch/>
        </p:blipFill>
        <p:spPr>
          <a:xfrm>
            <a:off x="1689947" y="4548721"/>
            <a:ext cx="20827999" cy="8566752"/>
          </a:xfrm>
          <a:prstGeom prst="rect">
            <a:avLst/>
          </a:prstGeom>
        </p:spPr>
      </p:pic>
    </p:spTree>
    <p:extLst>
      <p:ext uri="{BB962C8B-B14F-4D97-AF65-F5344CB8AC3E}">
        <p14:creationId xmlns:p14="http://schemas.microsoft.com/office/powerpoint/2010/main" val="1856819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8197449"/>
            <a:ext cx="20217920" cy="5415040"/>
          </a:xfrm>
          <a:prstGeom prst="rect">
            <a:avLst/>
          </a:prstGeom>
        </p:spPr>
      </p:pic>
      <p:pic>
        <p:nvPicPr>
          <p:cNvPr id="2" name="Imagen 1"/>
          <p:cNvPicPr>
            <a:picLocks noChangeAspect="1"/>
          </p:cNvPicPr>
          <p:nvPr/>
        </p:nvPicPr>
        <p:blipFill>
          <a:blip r:embed="rId5"/>
          <a:stretch>
            <a:fillRect/>
          </a:stretch>
        </p:blipFill>
        <p:spPr>
          <a:xfrm>
            <a:off x="3949969" y="2103591"/>
            <a:ext cx="19088230" cy="1749704"/>
          </a:xfrm>
          <a:prstGeom prst="rect">
            <a:avLst/>
          </a:prstGeom>
        </p:spPr>
      </p:pic>
      <p:sp>
        <p:nvSpPr>
          <p:cNvPr id="3" name="CuadroTexto 2"/>
          <p:cNvSpPr txBox="1"/>
          <p:nvPr/>
        </p:nvSpPr>
        <p:spPr>
          <a:xfrm>
            <a:off x="7284720" y="4267200"/>
            <a:ext cx="8321040" cy="769441"/>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4400" dirty="0" smtClean="0"/>
              <a:t>ALCANCE DEL PROYECTO</a:t>
            </a:r>
            <a:endParaRPr lang="es-CO" sz="4400" dirty="0"/>
          </a:p>
        </p:txBody>
      </p:sp>
      <p:sp>
        <p:nvSpPr>
          <p:cNvPr id="4" name="Rectángulo 3"/>
          <p:cNvSpPr/>
          <p:nvPr/>
        </p:nvSpPr>
        <p:spPr>
          <a:xfrm>
            <a:off x="2011680" y="5687836"/>
            <a:ext cx="20360640" cy="2308324"/>
          </a:xfrm>
          <a:prstGeom prst="rect">
            <a:avLst/>
          </a:prstGeom>
        </p:spPr>
        <p:txBody>
          <a:bodyPr wrap="square">
            <a:spAutoFit/>
          </a:bodyPr>
          <a:lstStyle/>
          <a:p>
            <a:pPr marL="1068070" marR="1064260" algn="just">
              <a:spcBef>
                <a:spcPts val="835"/>
              </a:spcBef>
            </a:pPr>
            <a:r>
              <a:rPr lang="es-ES" sz="3600" dirty="0">
                <a:latin typeface="Arial" panose="020B0604020202020204" pitchFamily="34" charset="0"/>
                <a:ea typeface="Lucida Sans Unicode" panose="020B0602030504020204" pitchFamily="34" charset="0"/>
              </a:rPr>
              <a:t>El proyecto como finalidad tendrá seis meses </a:t>
            </a:r>
            <a:r>
              <a:rPr lang="es-ES" sz="3600" dirty="0" smtClean="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de mantenimiento donde se le</a:t>
            </a:r>
            <a:r>
              <a:rPr lang="es-ES" sz="3600" spc="-335"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podrá agregar, cambiar o quitar algo que al cliente no le esté gustando en su</a:t>
            </a:r>
            <a:r>
              <a:rPr lang="es-ES" sz="3600" spc="5"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momento, después del este tiempo se le cobrara o se le hará un contrato por 6</a:t>
            </a:r>
            <a:r>
              <a:rPr lang="es-ES" sz="3600" spc="-335"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meses</a:t>
            </a:r>
            <a:r>
              <a:rPr lang="es-ES" sz="3600" spc="-10"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mínimo</a:t>
            </a:r>
            <a:r>
              <a:rPr lang="es-ES" sz="3600" spc="-10"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o</a:t>
            </a:r>
            <a:r>
              <a:rPr lang="es-ES" sz="3600" spc="5"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el tiempo que</a:t>
            </a:r>
            <a:r>
              <a:rPr lang="es-ES" sz="3600" spc="-10"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él</a:t>
            </a:r>
            <a:r>
              <a:rPr lang="es-ES" sz="3600" spc="-10"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lo</a:t>
            </a:r>
            <a:r>
              <a:rPr lang="es-ES" sz="3600" spc="-10"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requiera.</a:t>
            </a:r>
            <a:endParaRPr lang="es-CO" sz="3200" dirty="0">
              <a:effectLst/>
              <a:latin typeface="Lucida Sans Unicode" panose="020B0602030504020204" pitchFamily="34" charset="0"/>
              <a:ea typeface="Lucida Sans Unicode" panose="020B0602030504020204" pitchFamily="34" charset="0"/>
            </a:endParaRPr>
          </a:p>
        </p:txBody>
      </p:sp>
      <p:sp>
        <p:nvSpPr>
          <p:cNvPr id="5" name="Rectángulo 4"/>
          <p:cNvSpPr/>
          <p:nvPr/>
        </p:nvSpPr>
        <p:spPr>
          <a:xfrm>
            <a:off x="3139440" y="7996160"/>
            <a:ext cx="13807440" cy="5817618"/>
          </a:xfrm>
          <a:prstGeom prst="rect">
            <a:avLst/>
          </a:prstGeom>
        </p:spPr>
        <p:txBody>
          <a:bodyPr wrap="square">
            <a:spAutoFit/>
          </a:bodyPr>
          <a:lstStyle/>
          <a:p>
            <a:pPr algn="just">
              <a:spcBef>
                <a:spcPts val="45"/>
              </a:spcBef>
            </a:pPr>
            <a:r>
              <a:rPr lang="es-ES" sz="3200" dirty="0">
                <a:latin typeface="Arial" panose="020B0604020202020204" pitchFamily="34" charset="0"/>
                <a:ea typeface="Lucida Sans Unicode" panose="020B0602030504020204" pitchFamily="34" charset="0"/>
              </a:rPr>
              <a:t> </a:t>
            </a:r>
            <a:endParaRPr lang="es-CO" sz="2800" dirty="0">
              <a:latin typeface="+mn-lt"/>
              <a:ea typeface="Lucida Sans Unicode" panose="020B0602030504020204" pitchFamily="34" charset="0"/>
              <a:cs typeface="Arial" panose="020B0604020202020204" pitchFamily="34" charset="0"/>
            </a:endParaRPr>
          </a:p>
          <a:p>
            <a:pPr marL="342900" marR="1258570" lvl="0" indent="-342900" algn="just">
              <a:lnSpc>
                <a:spcPct val="76000"/>
              </a:lnSpc>
              <a:buSzPts val="1200"/>
              <a:buFont typeface="Symbol" panose="05050102010706020507" pitchFamily="18" charset="2"/>
              <a:buChar char=""/>
              <a:tabLst>
                <a:tab pos="1562735" algn="l"/>
                <a:tab pos="1563370" algn="l"/>
              </a:tabLst>
            </a:pPr>
            <a:r>
              <a:rPr lang="es-ES" sz="3200" b="1" dirty="0">
                <a:solidFill>
                  <a:srgbClr val="FF0000"/>
                </a:solidFill>
                <a:latin typeface="+mn-lt"/>
                <a:ea typeface="Symbol" panose="05050102010706020507" pitchFamily="18" charset="2"/>
                <a:cs typeface="Arial" panose="020B0604020202020204" pitchFamily="34" charset="0"/>
              </a:rPr>
              <a:t>Primera</a:t>
            </a:r>
            <a:r>
              <a:rPr lang="es-ES" sz="3200" b="1" spc="40" dirty="0">
                <a:solidFill>
                  <a:srgbClr val="FF0000"/>
                </a:solidFill>
                <a:latin typeface="+mn-lt"/>
                <a:ea typeface="Symbol" panose="05050102010706020507" pitchFamily="18" charset="2"/>
                <a:cs typeface="Arial" panose="020B0604020202020204" pitchFamily="34" charset="0"/>
              </a:rPr>
              <a:t> </a:t>
            </a:r>
            <a:r>
              <a:rPr lang="es-ES" sz="3200" b="1" dirty="0">
                <a:solidFill>
                  <a:srgbClr val="FF0000"/>
                </a:solidFill>
                <a:latin typeface="+mn-lt"/>
                <a:ea typeface="Symbol" panose="05050102010706020507" pitchFamily="18" charset="2"/>
                <a:cs typeface="Arial" panose="020B0604020202020204" pitchFamily="34" charset="0"/>
              </a:rPr>
              <a:t>etapa</a:t>
            </a:r>
            <a:r>
              <a:rPr lang="es-ES" sz="3200" b="1" dirty="0">
                <a:latin typeface="+mn-lt"/>
                <a:ea typeface="Symbol" panose="05050102010706020507" pitchFamily="18" charset="2"/>
                <a:cs typeface="Arial" panose="020B0604020202020204" pitchFamily="34" charset="0"/>
              </a:rPr>
              <a:t>:</a:t>
            </a:r>
            <a:r>
              <a:rPr lang="es-ES" sz="3200" b="1" spc="5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Se</a:t>
            </a:r>
            <a:r>
              <a:rPr lang="es-ES" sz="3200" spc="3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usará</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como</a:t>
            </a:r>
            <a:r>
              <a:rPr lang="es-ES" sz="3200" spc="3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método</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de</a:t>
            </a:r>
            <a:r>
              <a:rPr lang="es-ES" sz="3200" spc="3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identificación</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de</a:t>
            </a:r>
            <a:r>
              <a:rPr lang="es-ES" sz="3200" spc="2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la</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problemática y sustraer todos los elementos necesarios para su</a:t>
            </a:r>
            <a:r>
              <a:rPr lang="es-ES" sz="3200" spc="-36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beneficio.</a:t>
            </a:r>
            <a:endParaRPr lang="es-CO" sz="2800" dirty="0">
              <a:latin typeface="+mn-lt"/>
              <a:ea typeface="Symbol" panose="05050102010706020507" pitchFamily="18" charset="2"/>
              <a:cs typeface="Arial" panose="020B0604020202020204" pitchFamily="34" charset="0"/>
            </a:endParaRPr>
          </a:p>
          <a:p>
            <a:pPr algn="just">
              <a:spcBef>
                <a:spcPts val="60"/>
              </a:spcBef>
            </a:pPr>
            <a:r>
              <a:rPr lang="es-ES" sz="3200" dirty="0">
                <a:latin typeface="+mn-lt"/>
                <a:ea typeface="Lucida Sans Unicode" panose="020B0602030504020204" pitchFamily="34" charset="0"/>
                <a:cs typeface="Arial" panose="020B0604020202020204" pitchFamily="34" charset="0"/>
              </a:rPr>
              <a:t> </a:t>
            </a:r>
            <a:endParaRPr lang="es-CO" sz="2800" dirty="0">
              <a:latin typeface="+mn-lt"/>
              <a:ea typeface="Lucida Sans Unicode" panose="020B0602030504020204" pitchFamily="34" charset="0"/>
              <a:cs typeface="Arial" panose="020B0604020202020204" pitchFamily="34" charset="0"/>
            </a:endParaRPr>
          </a:p>
          <a:p>
            <a:pPr marL="342900" marR="1091565" lvl="0" indent="-342900" algn="just">
              <a:lnSpc>
                <a:spcPct val="76000"/>
              </a:lnSpc>
              <a:buSzPts val="1200"/>
              <a:buFont typeface="Symbol" panose="05050102010706020507" pitchFamily="18" charset="2"/>
              <a:buChar char=""/>
              <a:tabLst>
                <a:tab pos="1562735" algn="l"/>
                <a:tab pos="1563370" algn="l"/>
              </a:tabLst>
            </a:pPr>
            <a:r>
              <a:rPr lang="es-ES" sz="3200" b="1" dirty="0">
                <a:solidFill>
                  <a:srgbClr val="FF0000"/>
                </a:solidFill>
                <a:latin typeface="+mn-lt"/>
                <a:ea typeface="Symbol" panose="05050102010706020507" pitchFamily="18" charset="2"/>
                <a:cs typeface="Arial" panose="020B0604020202020204" pitchFamily="34" charset="0"/>
              </a:rPr>
              <a:t>Segunda</a:t>
            </a:r>
            <a:r>
              <a:rPr lang="es-ES" sz="3200" b="1" spc="90" dirty="0">
                <a:solidFill>
                  <a:srgbClr val="FF0000"/>
                </a:solidFill>
                <a:latin typeface="+mn-lt"/>
                <a:ea typeface="Symbol" panose="05050102010706020507" pitchFamily="18" charset="2"/>
                <a:cs typeface="Arial" panose="020B0604020202020204" pitchFamily="34" charset="0"/>
              </a:rPr>
              <a:t> </a:t>
            </a:r>
            <a:r>
              <a:rPr lang="es-ES" sz="3200" b="1" dirty="0">
                <a:solidFill>
                  <a:srgbClr val="FF0000"/>
                </a:solidFill>
                <a:latin typeface="+mn-lt"/>
                <a:ea typeface="Symbol" panose="05050102010706020507" pitchFamily="18" charset="2"/>
                <a:cs typeface="Arial" panose="020B0604020202020204" pitchFamily="34" charset="0"/>
              </a:rPr>
              <a:t>etapa</a:t>
            </a:r>
            <a:r>
              <a:rPr lang="es-ES" sz="3200" b="1" dirty="0">
                <a:latin typeface="+mn-lt"/>
                <a:ea typeface="Symbol" panose="05050102010706020507" pitchFamily="18" charset="2"/>
                <a:cs typeface="Arial" panose="020B0604020202020204" pitchFamily="34" charset="0"/>
              </a:rPr>
              <a:t>:</a:t>
            </a:r>
            <a:r>
              <a:rPr lang="es-ES" sz="3200" b="1" spc="9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Se</a:t>
            </a:r>
            <a:r>
              <a:rPr lang="es-ES" sz="3200" spc="7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realizará</a:t>
            </a:r>
            <a:r>
              <a:rPr lang="es-ES" sz="3200" spc="7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una</a:t>
            </a:r>
            <a:r>
              <a:rPr lang="es-ES" sz="3200" spc="6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presentación</a:t>
            </a:r>
            <a:r>
              <a:rPr lang="es-ES" sz="3200" spc="7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al</a:t>
            </a:r>
            <a:r>
              <a:rPr lang="es-ES" sz="3200" spc="7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cliente</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generando una satisfacción obteniendo el cual podrá elegir si</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quitamos</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o</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añadimos</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con</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el</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fin</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de</a:t>
            </a:r>
            <a:r>
              <a:rPr lang="es-ES" sz="3200" spc="-1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generar</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una</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mayor</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aprobación</a:t>
            </a:r>
            <a:r>
              <a:rPr lang="es-ES" sz="3200" spc="-36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de la aplicación.</a:t>
            </a:r>
            <a:endParaRPr lang="es-CO" sz="2800" dirty="0">
              <a:latin typeface="+mn-lt"/>
              <a:ea typeface="Symbol" panose="05050102010706020507" pitchFamily="18" charset="2"/>
              <a:cs typeface="Arial" panose="020B0604020202020204" pitchFamily="34" charset="0"/>
            </a:endParaRPr>
          </a:p>
          <a:p>
            <a:pPr algn="just">
              <a:spcBef>
                <a:spcPts val="10"/>
              </a:spcBef>
            </a:pPr>
            <a:r>
              <a:rPr lang="es-ES" sz="3200" dirty="0">
                <a:latin typeface="+mn-lt"/>
                <a:ea typeface="Lucida Sans Unicode" panose="020B0602030504020204" pitchFamily="34" charset="0"/>
                <a:cs typeface="Arial" panose="020B0604020202020204" pitchFamily="34" charset="0"/>
              </a:rPr>
              <a:t> </a:t>
            </a:r>
            <a:endParaRPr lang="es-CO" sz="2800" dirty="0">
              <a:solidFill>
                <a:srgbClr val="FF0000"/>
              </a:solidFill>
              <a:latin typeface="+mn-lt"/>
              <a:ea typeface="Lucida Sans Unicode" panose="020B0602030504020204" pitchFamily="34" charset="0"/>
              <a:cs typeface="Arial" panose="020B0604020202020204" pitchFamily="34" charset="0"/>
            </a:endParaRPr>
          </a:p>
          <a:p>
            <a:pPr marL="342900" marR="1292225" lvl="0" indent="-342900" algn="just">
              <a:lnSpc>
                <a:spcPct val="76000"/>
              </a:lnSpc>
              <a:buSzPts val="1200"/>
              <a:buFont typeface="Symbol" panose="05050102010706020507" pitchFamily="18" charset="2"/>
              <a:buChar char=""/>
              <a:tabLst>
                <a:tab pos="1562735" algn="l"/>
                <a:tab pos="1563370" algn="l"/>
              </a:tabLst>
            </a:pPr>
            <a:r>
              <a:rPr lang="es-ES" sz="3200" b="1" dirty="0">
                <a:solidFill>
                  <a:srgbClr val="FF0000"/>
                </a:solidFill>
                <a:latin typeface="+mn-lt"/>
                <a:ea typeface="Symbol" panose="05050102010706020507" pitchFamily="18" charset="2"/>
                <a:cs typeface="Arial" panose="020B0604020202020204" pitchFamily="34" charset="0"/>
              </a:rPr>
              <a:t>Tercera</a:t>
            </a:r>
            <a:r>
              <a:rPr lang="es-ES" sz="3200" b="1" spc="45" dirty="0">
                <a:solidFill>
                  <a:srgbClr val="FF0000"/>
                </a:solidFill>
                <a:latin typeface="+mn-lt"/>
                <a:ea typeface="Symbol" panose="05050102010706020507" pitchFamily="18" charset="2"/>
                <a:cs typeface="Arial" panose="020B0604020202020204" pitchFamily="34" charset="0"/>
              </a:rPr>
              <a:t> </a:t>
            </a:r>
            <a:r>
              <a:rPr lang="es-ES" sz="3200" b="1" dirty="0">
                <a:solidFill>
                  <a:srgbClr val="FF0000"/>
                </a:solidFill>
                <a:latin typeface="+mn-lt"/>
                <a:ea typeface="Symbol" panose="05050102010706020507" pitchFamily="18" charset="2"/>
                <a:cs typeface="Arial" panose="020B0604020202020204" pitchFamily="34" charset="0"/>
              </a:rPr>
              <a:t>etapa</a:t>
            </a:r>
            <a:r>
              <a:rPr lang="es-ES" sz="3200" dirty="0">
                <a:latin typeface="+mn-lt"/>
                <a:ea typeface="Symbol" panose="05050102010706020507" pitchFamily="18" charset="2"/>
                <a:cs typeface="Arial" panose="020B0604020202020204" pitchFamily="34" charset="0"/>
              </a:rPr>
              <a:t>:</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Se</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entregará</a:t>
            </a:r>
            <a:r>
              <a:rPr lang="es-ES" sz="3200" spc="2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el</a:t>
            </a:r>
            <a:r>
              <a:rPr lang="es-ES" sz="3200" spc="3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producto</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finalizado</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en</a:t>
            </a:r>
            <a:r>
              <a:rPr lang="es-ES" sz="3200" spc="2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su</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totalidad dando una inducción de su manejo correspondiente y</a:t>
            </a:r>
            <a:r>
              <a:rPr lang="es-ES" sz="3200" spc="-36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un soporte técnico en caso de que presente cualquier tipo de</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falla.</a:t>
            </a:r>
            <a:endParaRPr lang="es-CO" sz="2800" dirty="0">
              <a:latin typeface="+mn-lt"/>
              <a:ea typeface="Symbol" panose="05050102010706020507" pitchFamily="18" charset="2"/>
              <a:cs typeface="Arial" panose="020B0604020202020204" pitchFamily="34" charset="0"/>
            </a:endParaRPr>
          </a:p>
          <a:p>
            <a:pPr algn="just"/>
            <a:r>
              <a:rPr lang="es-ES" sz="3200" dirty="0">
                <a:latin typeface="Arial" panose="020B0604020202020204" pitchFamily="34" charset="0"/>
                <a:ea typeface="Lucida Sans Unicode" panose="020B0602030504020204" pitchFamily="34" charset="0"/>
              </a:rPr>
              <a:t> </a:t>
            </a:r>
            <a:endParaRPr lang="es-CO" sz="2800" dirty="0">
              <a:effectLst/>
              <a:latin typeface="Lucida Sans Unicode" panose="020B0602030504020204" pitchFamily="34" charset="0"/>
              <a:ea typeface="Lucida Sans Unicode" panose="020B0602030504020204" pitchFamily="34" charset="0"/>
            </a:endParaRPr>
          </a:p>
        </p:txBody>
      </p:sp>
    </p:spTree>
    <p:extLst>
      <p:ext uri="{BB962C8B-B14F-4D97-AF65-F5344CB8AC3E}">
        <p14:creationId xmlns:p14="http://schemas.microsoft.com/office/powerpoint/2010/main" val="1945096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4" name="CuadroTexto 3"/>
          <p:cNvSpPr txBox="1"/>
          <p:nvPr/>
        </p:nvSpPr>
        <p:spPr>
          <a:xfrm>
            <a:off x="9355015" y="3974123"/>
            <a:ext cx="5908431" cy="1015663"/>
          </a:xfrm>
          <a:prstGeom prst="rect">
            <a:avLst/>
          </a:prstGeom>
          <a:noFill/>
          <a:ln>
            <a:solidFill>
              <a:srgbClr val="FF0000"/>
            </a:solidFill>
          </a:ln>
          <a:effectLst>
            <a:glow rad="63500">
              <a:schemeClr val="accent1">
                <a:satMod val="175000"/>
                <a:alpha val="40000"/>
              </a:schemeClr>
            </a:glow>
            <a:outerShdw blurRad="50800" dist="38100" algn="l" rotWithShape="0">
              <a:prstClr val="black">
                <a:alpha val="40000"/>
              </a:prstClr>
            </a:outerShdw>
          </a:effectLst>
          <a:scene3d>
            <a:camera prst="perspectiveRelaxedModerately"/>
            <a:lightRig rig="threePt" dir="t"/>
          </a:scene3d>
        </p:spPr>
        <p:txBody>
          <a:bodyPr wrap="square" rtlCol="0">
            <a:spAutoFit/>
          </a:bodyPr>
          <a:lstStyle/>
          <a:p>
            <a:r>
              <a:rPr lang="es-CO" sz="6000" b="1" i="1" dirty="0" smtClean="0"/>
              <a:t>ENTREVISTAS</a:t>
            </a:r>
            <a:endParaRPr lang="es-CO" sz="5400" b="1" i="1" dirty="0"/>
          </a:p>
        </p:txBody>
      </p:sp>
      <p:sp>
        <p:nvSpPr>
          <p:cNvPr id="5" name="Rectángulo 4"/>
          <p:cNvSpPr/>
          <p:nvPr/>
        </p:nvSpPr>
        <p:spPr>
          <a:xfrm>
            <a:off x="2731477" y="6584283"/>
            <a:ext cx="18405231" cy="4154984"/>
          </a:xfrm>
          <a:prstGeom prst="rect">
            <a:avLst/>
          </a:prstGeom>
        </p:spPr>
        <p:txBody>
          <a:bodyPr wrap="square">
            <a:spAutoFit/>
          </a:bodyPr>
          <a:lstStyle/>
          <a:p>
            <a:pPr algn="just"/>
            <a:r>
              <a:rPr lang="es-CO" sz="4400" dirty="0" smtClean="0"/>
              <a:t>Es buscar que es que requiere la empresa </a:t>
            </a:r>
            <a:r>
              <a:rPr lang="es-CO" sz="4400" dirty="0"/>
              <a:t>para adaptarse a las nuevas tecnologías </a:t>
            </a:r>
            <a:r>
              <a:rPr lang="es-CO" sz="4400" dirty="0" smtClean="0"/>
              <a:t>ya </a:t>
            </a:r>
            <a:r>
              <a:rPr lang="es-CO" sz="4400" dirty="0"/>
              <a:t>que es  un elemento básico y primordial para nuestro entorno, buscar cuales son las falencias que tiene la empresa y como se pueden solucionar  para que cada día puedan presentar un  mejor servicio a los  usuarios, para obtener </a:t>
            </a:r>
            <a:r>
              <a:rPr lang="es-CO" sz="4400" dirty="0" smtClean="0"/>
              <a:t>un mejor </a:t>
            </a:r>
            <a:r>
              <a:rPr lang="es-CO" sz="4400" dirty="0"/>
              <a:t>ambiente  laboral en su empresa y comunicación  entre líderes y asesores.</a:t>
            </a:r>
          </a:p>
        </p:txBody>
      </p:sp>
      <p:sp>
        <p:nvSpPr>
          <p:cNvPr id="6" name="CuadroTexto 5"/>
          <p:cNvSpPr txBox="1"/>
          <p:nvPr/>
        </p:nvSpPr>
        <p:spPr>
          <a:xfrm>
            <a:off x="2731477" y="5604787"/>
            <a:ext cx="3411416" cy="646331"/>
          </a:xfrm>
          <a:prstGeom prst="rect">
            <a:avLst/>
          </a:prstGeom>
          <a:noFill/>
        </p:spPr>
        <p:txBody>
          <a:bodyPr wrap="square" rtlCol="0">
            <a:spAutoFit/>
          </a:bodyPr>
          <a:lstStyle/>
          <a:p>
            <a:r>
              <a:rPr lang="es-CO" sz="3600" b="1" dirty="0" smtClean="0"/>
              <a:t>OBJETIVO</a:t>
            </a:r>
            <a:endParaRPr lang="es-CO" b="1" dirty="0"/>
          </a:p>
        </p:txBody>
      </p:sp>
    </p:spTree>
    <p:extLst>
      <p:ext uri="{BB962C8B-B14F-4D97-AF65-F5344CB8AC3E}">
        <p14:creationId xmlns:p14="http://schemas.microsoft.com/office/powerpoint/2010/main" val="111197926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4" name="CuadroTexto 3"/>
          <p:cNvSpPr txBox="1"/>
          <p:nvPr/>
        </p:nvSpPr>
        <p:spPr>
          <a:xfrm>
            <a:off x="9355015" y="3974123"/>
            <a:ext cx="5908431" cy="1015663"/>
          </a:xfrm>
          <a:prstGeom prst="rect">
            <a:avLst/>
          </a:prstGeom>
          <a:noFill/>
          <a:ln>
            <a:solidFill>
              <a:srgbClr val="FF0000"/>
            </a:solidFill>
          </a:ln>
          <a:effectLst>
            <a:glow rad="63500">
              <a:schemeClr val="accent1">
                <a:satMod val="175000"/>
                <a:alpha val="40000"/>
              </a:schemeClr>
            </a:glow>
            <a:outerShdw blurRad="50800" dist="38100" algn="l" rotWithShape="0">
              <a:prstClr val="black">
                <a:alpha val="40000"/>
              </a:prstClr>
            </a:outerShdw>
          </a:effectLst>
          <a:scene3d>
            <a:camera prst="perspectiveRelaxedModerately"/>
            <a:lightRig rig="threePt" dir="t"/>
          </a:scene3d>
        </p:spPr>
        <p:txBody>
          <a:bodyPr wrap="square" rtlCol="0">
            <a:spAutoFit/>
          </a:bodyPr>
          <a:lstStyle/>
          <a:p>
            <a:r>
              <a:rPr lang="es-CO" sz="6000" b="1" i="1" dirty="0" smtClean="0"/>
              <a:t>GRAFICA 1</a:t>
            </a:r>
            <a:endParaRPr lang="es-CO" sz="5400" b="1" i="1" dirty="0"/>
          </a:p>
        </p:txBody>
      </p:sp>
      <p:pic>
        <p:nvPicPr>
          <p:cNvPr id="3" name="Imagen 2"/>
          <p:cNvPicPr>
            <a:picLocks noChangeAspect="1"/>
          </p:cNvPicPr>
          <p:nvPr/>
        </p:nvPicPr>
        <p:blipFill rotWithShape="1">
          <a:blip r:embed="rId4"/>
          <a:srcRect r="10141"/>
          <a:stretch/>
        </p:blipFill>
        <p:spPr>
          <a:xfrm>
            <a:off x="2069472" y="5239733"/>
            <a:ext cx="10867596" cy="7392534"/>
          </a:xfrm>
          <a:prstGeom prst="rect">
            <a:avLst/>
          </a:prstGeom>
        </p:spPr>
      </p:pic>
      <p:sp>
        <p:nvSpPr>
          <p:cNvPr id="7" name="Rectángulo 6"/>
          <p:cNvSpPr/>
          <p:nvPr/>
        </p:nvSpPr>
        <p:spPr>
          <a:xfrm>
            <a:off x="14461066" y="5588000"/>
            <a:ext cx="6604000" cy="7390100"/>
          </a:xfrm>
          <a:prstGeom prst="rect">
            <a:avLst/>
          </a:prstGeom>
        </p:spPr>
        <p:txBody>
          <a:bodyPr wrap="square">
            <a:spAutoFit/>
          </a:bodyPr>
          <a:lstStyle/>
          <a:p>
            <a:pPr marL="1068070" marR="1103630" algn="just">
              <a:lnSpc>
                <a:spcPct val="152000"/>
              </a:lnSpc>
            </a:pPr>
            <a:r>
              <a:rPr lang="es-ES" sz="2800" dirty="0">
                <a:latin typeface="Arial" panose="020B0604020202020204" pitchFamily="34" charset="0"/>
                <a:ea typeface="Lucida Sans Unicode" panose="020B0602030504020204" pitchFamily="34" charset="0"/>
              </a:rPr>
              <a:t>En la pregunta ¿Durante la conciliación que tan a menudo percibe errores?</a:t>
            </a:r>
            <a:r>
              <a:rPr lang="es-ES" sz="2800" spc="5" dirty="0">
                <a:latin typeface="Arial" panose="020B0604020202020204" pitchFamily="34" charset="0"/>
                <a:ea typeface="Lucida Sans Unicode" panose="020B0602030504020204" pitchFamily="34" charset="0"/>
              </a:rPr>
              <a:t> </a:t>
            </a:r>
            <a:r>
              <a:rPr lang="es-ES" sz="2800" dirty="0">
                <a:latin typeface="Arial" panose="020B0604020202020204" pitchFamily="34" charset="0"/>
                <a:ea typeface="Lucida Sans Unicode" panose="020B0602030504020204" pitchFamily="34" charset="0"/>
              </a:rPr>
              <a:t>teniendo en cuenta </a:t>
            </a:r>
            <a:r>
              <a:rPr lang="es-ES" sz="3200" dirty="0">
                <a:latin typeface="Arial" panose="020B0604020202020204" pitchFamily="34" charset="0"/>
                <a:ea typeface="Lucida Sans Unicode" panose="020B0602030504020204" pitchFamily="34" charset="0"/>
              </a:rPr>
              <a:t>que5</a:t>
            </a:r>
            <a:r>
              <a:rPr lang="es-ES" sz="2800" dirty="0">
                <a:latin typeface="Arial" panose="020B0604020202020204" pitchFamily="34" charset="0"/>
                <a:ea typeface="Lucida Sans Unicode" panose="020B0602030504020204" pitchFamily="34" charset="0"/>
              </a:rPr>
              <a:t> es satisfecho y 1 nada satisfecho, la mayoría de los</a:t>
            </a:r>
            <a:r>
              <a:rPr lang="es-ES" sz="2800" spc="5" dirty="0">
                <a:latin typeface="Arial" panose="020B0604020202020204" pitchFamily="34" charset="0"/>
                <a:ea typeface="Lucida Sans Unicode" panose="020B0602030504020204" pitchFamily="34" charset="0"/>
              </a:rPr>
              <a:t> </a:t>
            </a:r>
            <a:r>
              <a:rPr lang="es-ES" sz="2800" dirty="0">
                <a:latin typeface="Arial" panose="020B0604020202020204" pitchFamily="34" charset="0"/>
                <a:ea typeface="Lucida Sans Unicode" panose="020B0602030504020204" pitchFamily="34" charset="0"/>
              </a:rPr>
              <a:t>asesores estuvieron de acuerdo en que están medianamente satisfechos con la</a:t>
            </a:r>
            <a:r>
              <a:rPr lang="es-ES" sz="2800" spc="-335" dirty="0">
                <a:latin typeface="Arial" panose="020B0604020202020204" pitchFamily="34" charset="0"/>
                <a:ea typeface="Lucida Sans Unicode" panose="020B0602030504020204" pitchFamily="34" charset="0"/>
              </a:rPr>
              <a:t> </a:t>
            </a:r>
            <a:r>
              <a:rPr lang="es-ES" sz="2800" dirty="0">
                <a:latin typeface="Arial" panose="020B0604020202020204" pitchFamily="34" charset="0"/>
                <a:ea typeface="Lucida Sans Unicode" panose="020B0602030504020204" pitchFamily="34" charset="0"/>
              </a:rPr>
              <a:t>manera</a:t>
            </a:r>
            <a:r>
              <a:rPr lang="es-ES" sz="2800" spc="-5" dirty="0">
                <a:latin typeface="Arial" panose="020B0604020202020204" pitchFamily="34" charset="0"/>
                <a:ea typeface="Lucida Sans Unicode" panose="020B0602030504020204" pitchFamily="34" charset="0"/>
              </a:rPr>
              <a:t> </a:t>
            </a:r>
            <a:r>
              <a:rPr lang="es-ES" sz="2800" dirty="0">
                <a:latin typeface="Arial" panose="020B0604020202020204" pitchFamily="34" charset="0"/>
                <a:ea typeface="Lucida Sans Unicode" panose="020B0602030504020204" pitchFamily="34" charset="0"/>
              </a:rPr>
              <a:t>con la</a:t>
            </a:r>
            <a:r>
              <a:rPr lang="es-ES" sz="2800" spc="-10" dirty="0">
                <a:latin typeface="Arial" panose="020B0604020202020204" pitchFamily="34" charset="0"/>
                <a:ea typeface="Lucida Sans Unicode" panose="020B0602030504020204" pitchFamily="34" charset="0"/>
              </a:rPr>
              <a:t> </a:t>
            </a:r>
            <a:r>
              <a:rPr lang="es-ES" sz="2800" dirty="0">
                <a:latin typeface="Arial" panose="020B0604020202020204" pitchFamily="34" charset="0"/>
                <a:ea typeface="Lucida Sans Unicode" panose="020B0602030504020204" pitchFamily="34" charset="0"/>
              </a:rPr>
              <a:t>que</a:t>
            </a:r>
            <a:r>
              <a:rPr lang="es-ES" sz="2800" spc="-5" dirty="0">
                <a:latin typeface="Arial" panose="020B0604020202020204" pitchFamily="34" charset="0"/>
                <a:ea typeface="Lucida Sans Unicode" panose="020B0602030504020204" pitchFamily="34" charset="0"/>
              </a:rPr>
              <a:t> </a:t>
            </a:r>
            <a:r>
              <a:rPr lang="es-ES" sz="2800" dirty="0">
                <a:latin typeface="Arial" panose="020B0604020202020204" pitchFamily="34" charset="0"/>
                <a:ea typeface="Lucida Sans Unicode" panose="020B0602030504020204" pitchFamily="34" charset="0"/>
              </a:rPr>
              <a:t>perciben</a:t>
            </a:r>
            <a:r>
              <a:rPr lang="es-ES" sz="2800" spc="-5" dirty="0">
                <a:latin typeface="Arial" panose="020B0604020202020204" pitchFamily="34" charset="0"/>
                <a:ea typeface="Lucida Sans Unicode" panose="020B0602030504020204" pitchFamily="34" charset="0"/>
              </a:rPr>
              <a:t> </a:t>
            </a:r>
            <a:r>
              <a:rPr lang="es-ES" sz="2800" dirty="0">
                <a:latin typeface="Arial" panose="020B0604020202020204" pitchFamily="34" charset="0"/>
                <a:ea typeface="Lucida Sans Unicode" panose="020B0602030504020204" pitchFamily="34" charset="0"/>
              </a:rPr>
              <a:t>los errores.</a:t>
            </a:r>
            <a:endParaRPr lang="es-CO" sz="2400" dirty="0">
              <a:effectLst/>
              <a:latin typeface="Lucida Sans Unicode" panose="020B0602030504020204" pitchFamily="34" charset="0"/>
              <a:ea typeface="Lucida Sans Unicode" panose="020B0602030504020204" pitchFamily="34" charset="0"/>
            </a:endParaRPr>
          </a:p>
        </p:txBody>
      </p:sp>
    </p:spTree>
    <p:extLst>
      <p:ext uri="{BB962C8B-B14F-4D97-AF65-F5344CB8AC3E}">
        <p14:creationId xmlns:p14="http://schemas.microsoft.com/office/powerpoint/2010/main" val="20982373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4" name="CuadroTexto 3"/>
          <p:cNvSpPr txBox="1"/>
          <p:nvPr/>
        </p:nvSpPr>
        <p:spPr>
          <a:xfrm>
            <a:off x="9355015" y="3974123"/>
            <a:ext cx="5908431" cy="1015663"/>
          </a:xfrm>
          <a:prstGeom prst="rect">
            <a:avLst/>
          </a:prstGeom>
          <a:noFill/>
          <a:ln>
            <a:solidFill>
              <a:srgbClr val="FF0000"/>
            </a:solidFill>
          </a:ln>
          <a:effectLst>
            <a:glow rad="63500">
              <a:schemeClr val="accent1">
                <a:satMod val="175000"/>
                <a:alpha val="40000"/>
              </a:schemeClr>
            </a:glow>
            <a:outerShdw blurRad="50800" dist="38100" algn="l" rotWithShape="0">
              <a:prstClr val="black">
                <a:alpha val="40000"/>
              </a:prstClr>
            </a:outerShdw>
          </a:effectLst>
          <a:scene3d>
            <a:camera prst="perspectiveRelaxedModerately"/>
            <a:lightRig rig="threePt" dir="t"/>
          </a:scene3d>
        </p:spPr>
        <p:txBody>
          <a:bodyPr wrap="square" rtlCol="0">
            <a:spAutoFit/>
          </a:bodyPr>
          <a:lstStyle/>
          <a:p>
            <a:r>
              <a:rPr lang="es-CO" sz="6000" b="1" i="1" dirty="0" smtClean="0"/>
              <a:t>GRAFICA 2</a:t>
            </a:r>
            <a:endParaRPr lang="es-CO" sz="5400" b="1" i="1" dirty="0"/>
          </a:p>
        </p:txBody>
      </p:sp>
      <p:pic>
        <p:nvPicPr>
          <p:cNvPr id="5" name="Imagen 4"/>
          <p:cNvPicPr>
            <a:picLocks noChangeAspect="1"/>
          </p:cNvPicPr>
          <p:nvPr/>
        </p:nvPicPr>
        <p:blipFill>
          <a:blip r:embed="rId4"/>
          <a:stretch>
            <a:fillRect/>
          </a:stretch>
        </p:blipFill>
        <p:spPr>
          <a:xfrm>
            <a:off x="2201333" y="5049076"/>
            <a:ext cx="11277600" cy="7650924"/>
          </a:xfrm>
          <a:prstGeom prst="rect">
            <a:avLst/>
          </a:prstGeom>
        </p:spPr>
      </p:pic>
      <p:sp>
        <p:nvSpPr>
          <p:cNvPr id="6" name="Rectángulo 5"/>
          <p:cNvSpPr/>
          <p:nvPr/>
        </p:nvSpPr>
        <p:spPr>
          <a:xfrm>
            <a:off x="13469817" y="5603386"/>
            <a:ext cx="8365068" cy="6542304"/>
          </a:xfrm>
          <a:prstGeom prst="rect">
            <a:avLst/>
          </a:prstGeom>
        </p:spPr>
        <p:txBody>
          <a:bodyPr wrap="square">
            <a:spAutoFit/>
          </a:bodyPr>
          <a:lstStyle/>
          <a:p>
            <a:pPr marL="1067435" marR="1311910" algn="just">
              <a:lnSpc>
                <a:spcPct val="152000"/>
              </a:lnSpc>
              <a:spcBef>
                <a:spcPts val="250"/>
              </a:spcBef>
            </a:pPr>
            <a:r>
              <a:rPr lang="es-ES" sz="3200" dirty="0">
                <a:latin typeface="Arial" panose="020B0604020202020204" pitchFamily="34" charset="0"/>
                <a:ea typeface="Lucida Sans Unicode" panose="020B0602030504020204" pitchFamily="34" charset="0"/>
              </a:rPr>
              <a:t>En esta grafica se evidencia la demora en los tiempos de conciliación de los</a:t>
            </a:r>
            <a:r>
              <a:rPr lang="es-ES" sz="3200" spc="-335" dirty="0">
                <a:latin typeface="Arial" panose="020B0604020202020204" pitchFamily="34" charset="0"/>
                <a:ea typeface="Lucida Sans Unicode" panose="020B0602030504020204" pitchFamily="34" charset="0"/>
              </a:rPr>
              <a:t> </a:t>
            </a:r>
            <a:r>
              <a:rPr lang="es-ES" sz="3200" dirty="0">
                <a:latin typeface="Arial" panose="020B0604020202020204" pitchFamily="34" charset="0"/>
                <a:ea typeface="Lucida Sans Unicode" panose="020B0602030504020204" pitchFamily="34" charset="0"/>
              </a:rPr>
              <a:t>asesores al tratar de agilizarlas ya que es por un medio de un Excel y es</a:t>
            </a:r>
            <a:r>
              <a:rPr lang="es-ES" sz="3200" spc="5" dirty="0">
                <a:latin typeface="Arial" panose="020B0604020202020204" pitchFamily="34" charset="0"/>
                <a:ea typeface="Lucida Sans Unicode" panose="020B0602030504020204" pitchFamily="34" charset="0"/>
              </a:rPr>
              <a:t> </a:t>
            </a:r>
            <a:r>
              <a:rPr lang="es-ES" sz="3200" dirty="0">
                <a:latin typeface="Arial" panose="020B0604020202020204" pitchFamily="34" charset="0"/>
                <a:ea typeface="Lucida Sans Unicode" panose="020B0602030504020204" pitchFamily="34" charset="0"/>
              </a:rPr>
              <a:t>complicado pues deben realizar su informe y además de esto agregar todas</a:t>
            </a:r>
            <a:r>
              <a:rPr lang="es-ES" sz="3200" spc="-335" dirty="0">
                <a:latin typeface="Arial" panose="020B0604020202020204" pitchFamily="34" charset="0"/>
                <a:ea typeface="Lucida Sans Unicode" panose="020B0602030504020204" pitchFamily="34" charset="0"/>
              </a:rPr>
              <a:t> </a:t>
            </a:r>
            <a:r>
              <a:rPr lang="es-ES" sz="3200" dirty="0">
                <a:latin typeface="Arial" panose="020B0604020202020204" pitchFamily="34" charset="0"/>
                <a:ea typeface="Lucida Sans Unicode" panose="020B0602030504020204" pitchFamily="34" charset="0"/>
              </a:rPr>
              <a:t>sus</a:t>
            </a:r>
            <a:r>
              <a:rPr lang="es-ES" sz="3200" spc="-5" dirty="0">
                <a:latin typeface="Arial" panose="020B0604020202020204" pitchFamily="34" charset="0"/>
                <a:ea typeface="Lucida Sans Unicode" panose="020B0602030504020204" pitchFamily="34" charset="0"/>
              </a:rPr>
              <a:t> </a:t>
            </a:r>
            <a:r>
              <a:rPr lang="es-ES" sz="3200" dirty="0">
                <a:latin typeface="Arial" panose="020B0604020202020204" pitchFamily="34" charset="0"/>
                <a:ea typeface="Lucida Sans Unicode" panose="020B0602030504020204" pitchFamily="34" charset="0"/>
              </a:rPr>
              <a:t>ventas.</a:t>
            </a:r>
            <a:endParaRPr lang="es-CO" sz="2800" dirty="0">
              <a:latin typeface="Lucida Sans Unicode" panose="020B0602030504020204" pitchFamily="34" charset="0"/>
              <a:ea typeface="Lucida Sans Unicode" panose="020B0602030504020204" pitchFamily="34" charset="0"/>
            </a:endParaRPr>
          </a:p>
          <a:p>
            <a:pPr algn="just"/>
            <a:r>
              <a:rPr lang="es-ES" sz="1600" dirty="0">
                <a:latin typeface="Arial" panose="020B0604020202020204" pitchFamily="34" charset="0"/>
                <a:ea typeface="Lucida Sans Unicode" panose="020B0602030504020204" pitchFamily="34" charset="0"/>
              </a:rPr>
              <a:t/>
            </a:r>
            <a:br>
              <a:rPr lang="es-ES" sz="1600" dirty="0">
                <a:latin typeface="Arial" panose="020B0604020202020204" pitchFamily="34" charset="0"/>
                <a:ea typeface="Lucida Sans Unicode" panose="020B0602030504020204" pitchFamily="34" charset="0"/>
              </a:rPr>
            </a:br>
            <a:endParaRPr lang="es-CO" sz="1800" dirty="0"/>
          </a:p>
        </p:txBody>
      </p:sp>
    </p:spTree>
    <p:extLst>
      <p:ext uri="{BB962C8B-B14F-4D97-AF65-F5344CB8AC3E}">
        <p14:creationId xmlns:p14="http://schemas.microsoft.com/office/powerpoint/2010/main" val="243150169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4" name="CuadroTexto 3"/>
          <p:cNvSpPr txBox="1"/>
          <p:nvPr/>
        </p:nvSpPr>
        <p:spPr>
          <a:xfrm>
            <a:off x="9355015" y="3974123"/>
            <a:ext cx="5908431" cy="1015663"/>
          </a:xfrm>
          <a:prstGeom prst="rect">
            <a:avLst/>
          </a:prstGeom>
          <a:noFill/>
          <a:ln>
            <a:solidFill>
              <a:srgbClr val="FF0000"/>
            </a:solidFill>
          </a:ln>
          <a:effectLst>
            <a:glow rad="63500">
              <a:schemeClr val="accent1">
                <a:satMod val="175000"/>
                <a:alpha val="40000"/>
              </a:schemeClr>
            </a:glow>
            <a:outerShdw blurRad="50800" dist="38100" algn="l" rotWithShape="0">
              <a:prstClr val="black">
                <a:alpha val="40000"/>
              </a:prstClr>
            </a:outerShdw>
          </a:effectLst>
          <a:scene3d>
            <a:camera prst="perspectiveRelaxedModerately"/>
            <a:lightRig rig="threePt" dir="t"/>
          </a:scene3d>
        </p:spPr>
        <p:txBody>
          <a:bodyPr wrap="square" rtlCol="0">
            <a:spAutoFit/>
          </a:bodyPr>
          <a:lstStyle/>
          <a:p>
            <a:r>
              <a:rPr lang="es-CO" sz="6000" b="1" i="1" dirty="0" smtClean="0"/>
              <a:t>GRAFICA 3</a:t>
            </a:r>
            <a:endParaRPr lang="es-CO" sz="5400" b="1" i="1" dirty="0"/>
          </a:p>
        </p:txBody>
      </p:sp>
      <p:pic>
        <p:nvPicPr>
          <p:cNvPr id="3" name="Imagen 2"/>
          <p:cNvPicPr>
            <a:picLocks noChangeAspect="1"/>
          </p:cNvPicPr>
          <p:nvPr/>
        </p:nvPicPr>
        <p:blipFill>
          <a:blip r:embed="rId4"/>
          <a:stretch>
            <a:fillRect/>
          </a:stretch>
        </p:blipFill>
        <p:spPr>
          <a:xfrm>
            <a:off x="2150757" y="5783431"/>
            <a:ext cx="10346043" cy="6645636"/>
          </a:xfrm>
          <a:prstGeom prst="rect">
            <a:avLst/>
          </a:prstGeom>
        </p:spPr>
      </p:pic>
      <p:sp>
        <p:nvSpPr>
          <p:cNvPr id="7" name="Rectángulo 6"/>
          <p:cNvSpPr/>
          <p:nvPr/>
        </p:nvSpPr>
        <p:spPr>
          <a:xfrm>
            <a:off x="12309230" y="6172925"/>
            <a:ext cx="9211735" cy="6016647"/>
          </a:xfrm>
          <a:prstGeom prst="rect">
            <a:avLst/>
          </a:prstGeom>
        </p:spPr>
        <p:txBody>
          <a:bodyPr wrap="square">
            <a:spAutoFit/>
          </a:bodyPr>
          <a:lstStyle/>
          <a:p>
            <a:pPr marL="1068070" marR="1412875" algn="just">
              <a:lnSpc>
                <a:spcPct val="152000"/>
              </a:lnSpc>
              <a:spcBef>
                <a:spcPts val="5"/>
              </a:spcBef>
            </a:pPr>
            <a:r>
              <a:rPr lang="es-ES" sz="3200" dirty="0">
                <a:latin typeface="Arial" panose="020B0604020202020204" pitchFamily="34" charset="0"/>
                <a:ea typeface="Lucida Sans Unicode" panose="020B0602030504020204" pitchFamily="34" charset="0"/>
              </a:rPr>
              <a:t>En cuanto al aplicativo o link los asesores están satisfechos, pues les da la</a:t>
            </a:r>
            <a:r>
              <a:rPr lang="es-ES" sz="3200" spc="-335" dirty="0">
                <a:latin typeface="Arial" panose="020B0604020202020204" pitchFamily="34" charset="0"/>
                <a:ea typeface="Lucida Sans Unicode" panose="020B0602030504020204" pitchFamily="34" charset="0"/>
              </a:rPr>
              <a:t> </a:t>
            </a:r>
            <a:r>
              <a:rPr lang="es-ES" sz="3200" dirty="0">
                <a:latin typeface="Arial" panose="020B0604020202020204" pitchFamily="34" charset="0"/>
                <a:ea typeface="Lucida Sans Unicode" panose="020B0602030504020204" pitchFamily="34" charset="0"/>
              </a:rPr>
              <a:t>oportunidad de no estar pasando formularios de su cuaderno a un Excel,</a:t>
            </a:r>
            <a:r>
              <a:rPr lang="es-ES" sz="3200" spc="5" dirty="0">
                <a:latin typeface="Arial" panose="020B0604020202020204" pitchFamily="34" charset="0"/>
                <a:ea typeface="Lucida Sans Unicode" panose="020B0602030504020204" pitchFamily="34" charset="0"/>
              </a:rPr>
              <a:t> </a:t>
            </a:r>
            <a:r>
              <a:rPr lang="es-ES" sz="3200" dirty="0">
                <a:latin typeface="Arial" panose="020B0604020202020204" pitchFamily="34" charset="0"/>
                <a:ea typeface="Lucida Sans Unicode" panose="020B0602030504020204" pitchFamily="34" charset="0"/>
              </a:rPr>
              <a:t>además agilizarían su proceso ya que pueden estar subiendo sus datos</a:t>
            </a:r>
            <a:r>
              <a:rPr lang="es-ES" sz="3200" spc="5" dirty="0">
                <a:latin typeface="Arial" panose="020B0604020202020204" pitchFamily="34" charset="0"/>
                <a:ea typeface="Lucida Sans Unicode" panose="020B0602030504020204" pitchFamily="34" charset="0"/>
              </a:rPr>
              <a:t> </a:t>
            </a:r>
            <a:r>
              <a:rPr lang="es-ES" sz="3200" dirty="0">
                <a:latin typeface="Arial" panose="020B0604020202020204" pitchFamily="34" charset="0"/>
                <a:ea typeface="Lucida Sans Unicode" panose="020B0602030504020204" pitchFamily="34" charset="0"/>
              </a:rPr>
              <a:t>directamente</a:t>
            </a:r>
            <a:r>
              <a:rPr lang="es-ES" sz="3200" spc="-10" dirty="0">
                <a:latin typeface="Arial" panose="020B0604020202020204" pitchFamily="34" charset="0"/>
                <a:ea typeface="Lucida Sans Unicode" panose="020B0602030504020204" pitchFamily="34" charset="0"/>
              </a:rPr>
              <a:t> </a:t>
            </a:r>
            <a:r>
              <a:rPr lang="es-ES" sz="3200" dirty="0">
                <a:latin typeface="Arial" panose="020B0604020202020204" pitchFamily="34" charset="0"/>
                <a:ea typeface="Lucida Sans Unicode" panose="020B0602030504020204" pitchFamily="34" charset="0"/>
              </a:rPr>
              <a:t>al</a:t>
            </a:r>
            <a:r>
              <a:rPr lang="es-ES" sz="3200" spc="-10" dirty="0">
                <a:latin typeface="Arial" panose="020B0604020202020204" pitchFamily="34" charset="0"/>
                <a:ea typeface="Lucida Sans Unicode" panose="020B0602030504020204" pitchFamily="34" charset="0"/>
              </a:rPr>
              <a:t> </a:t>
            </a:r>
            <a:r>
              <a:rPr lang="es-ES" sz="3200" dirty="0">
                <a:latin typeface="Arial" panose="020B0604020202020204" pitchFamily="34" charset="0"/>
                <a:ea typeface="Lucida Sans Unicode" panose="020B0602030504020204" pitchFamily="34" charset="0"/>
              </a:rPr>
              <a:t>informe.</a:t>
            </a:r>
            <a:endParaRPr lang="es-CO" sz="2800" dirty="0">
              <a:effectLst/>
              <a:latin typeface="Lucida Sans Unicode" panose="020B0602030504020204" pitchFamily="34" charset="0"/>
              <a:ea typeface="Lucida Sans Unicode" panose="020B0602030504020204" pitchFamily="34" charset="0"/>
            </a:endParaRPr>
          </a:p>
        </p:txBody>
      </p:sp>
    </p:spTree>
    <p:extLst>
      <p:ext uri="{BB962C8B-B14F-4D97-AF65-F5344CB8AC3E}">
        <p14:creationId xmlns:p14="http://schemas.microsoft.com/office/powerpoint/2010/main" val="961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4" name="CuadroTexto 3"/>
          <p:cNvSpPr txBox="1"/>
          <p:nvPr/>
        </p:nvSpPr>
        <p:spPr>
          <a:xfrm>
            <a:off x="9355015" y="3974123"/>
            <a:ext cx="5908431" cy="1015663"/>
          </a:xfrm>
          <a:prstGeom prst="rect">
            <a:avLst/>
          </a:prstGeom>
          <a:noFill/>
          <a:ln>
            <a:solidFill>
              <a:srgbClr val="FF0000"/>
            </a:solidFill>
          </a:ln>
          <a:effectLst>
            <a:glow rad="63500">
              <a:schemeClr val="accent1">
                <a:satMod val="175000"/>
                <a:alpha val="40000"/>
              </a:schemeClr>
            </a:glow>
            <a:outerShdw blurRad="50800" dist="38100" algn="l" rotWithShape="0">
              <a:prstClr val="black">
                <a:alpha val="40000"/>
              </a:prstClr>
            </a:outerShdw>
          </a:effectLst>
          <a:scene3d>
            <a:camera prst="perspectiveRelaxedModerately"/>
            <a:lightRig rig="threePt" dir="t"/>
          </a:scene3d>
        </p:spPr>
        <p:txBody>
          <a:bodyPr wrap="square" rtlCol="0">
            <a:spAutoFit/>
          </a:bodyPr>
          <a:lstStyle/>
          <a:p>
            <a:r>
              <a:rPr lang="es-CO" sz="6000" b="1" i="1" dirty="0" smtClean="0"/>
              <a:t>GRAFICA 4</a:t>
            </a:r>
            <a:endParaRPr lang="es-CO" sz="5400" b="1" i="1" dirty="0"/>
          </a:p>
        </p:txBody>
      </p:sp>
      <p:pic>
        <p:nvPicPr>
          <p:cNvPr id="5" name="Imagen 4"/>
          <p:cNvPicPr>
            <a:picLocks noChangeAspect="1"/>
          </p:cNvPicPr>
          <p:nvPr/>
        </p:nvPicPr>
        <p:blipFill>
          <a:blip r:embed="rId4"/>
          <a:stretch>
            <a:fillRect/>
          </a:stretch>
        </p:blipFill>
        <p:spPr>
          <a:xfrm>
            <a:off x="2144359" y="5435429"/>
            <a:ext cx="9776708" cy="6925903"/>
          </a:xfrm>
          <a:prstGeom prst="rect">
            <a:avLst/>
          </a:prstGeom>
        </p:spPr>
      </p:pic>
      <p:sp>
        <p:nvSpPr>
          <p:cNvPr id="6" name="Rectángulo 5"/>
          <p:cNvSpPr/>
          <p:nvPr/>
        </p:nvSpPr>
        <p:spPr>
          <a:xfrm>
            <a:off x="12309230" y="6890266"/>
            <a:ext cx="9618133" cy="5094600"/>
          </a:xfrm>
          <a:prstGeom prst="rect">
            <a:avLst/>
          </a:prstGeom>
        </p:spPr>
        <p:txBody>
          <a:bodyPr wrap="square">
            <a:spAutoFit/>
          </a:bodyPr>
          <a:lstStyle/>
          <a:p>
            <a:pPr marL="1050925" marR="1414780" algn="just">
              <a:spcBef>
                <a:spcPts val="55"/>
              </a:spcBef>
            </a:pPr>
            <a:r>
              <a:rPr lang="es-ES" sz="4000" dirty="0">
                <a:latin typeface="Arial" panose="020B0604020202020204" pitchFamily="34" charset="0"/>
                <a:ea typeface="Lucida Sans Unicode" panose="020B0602030504020204" pitchFamily="34" charset="0"/>
              </a:rPr>
              <a:t>En esta encuesta los asesores están medianamente satisfechos ya que ese</a:t>
            </a:r>
            <a:r>
              <a:rPr lang="es-ES" sz="4000" spc="5" dirty="0">
                <a:latin typeface="Arial" panose="020B0604020202020204" pitchFamily="34" charset="0"/>
                <a:ea typeface="Lucida Sans Unicode" panose="020B0602030504020204" pitchFamily="34" charset="0"/>
              </a:rPr>
              <a:t> </a:t>
            </a:r>
            <a:r>
              <a:rPr lang="es-ES" sz="4000" dirty="0">
                <a:latin typeface="Arial" panose="020B0604020202020204" pitchFamily="34" charset="0"/>
                <a:ea typeface="Lucida Sans Unicode" panose="020B0602030504020204" pitchFamily="34" charset="0"/>
              </a:rPr>
              <a:t>tiempo que destinan para realizar la conciliación, lo podrían destinar en otras</a:t>
            </a:r>
            <a:r>
              <a:rPr lang="es-ES" sz="4000" spc="-335" dirty="0">
                <a:latin typeface="Arial" panose="020B0604020202020204" pitchFamily="34" charset="0"/>
                <a:ea typeface="Lucida Sans Unicode" panose="020B0602030504020204" pitchFamily="34" charset="0"/>
              </a:rPr>
              <a:t> </a:t>
            </a:r>
            <a:r>
              <a:rPr lang="es-ES" sz="4000" dirty="0">
                <a:latin typeface="Arial" panose="020B0604020202020204" pitchFamily="34" charset="0"/>
                <a:ea typeface="Lucida Sans Unicode" panose="020B0602030504020204" pitchFamily="34" charset="0"/>
              </a:rPr>
              <a:t>actividades</a:t>
            </a:r>
            <a:r>
              <a:rPr lang="es-ES" sz="4000" spc="-10" dirty="0">
                <a:latin typeface="Arial" panose="020B0604020202020204" pitchFamily="34" charset="0"/>
                <a:ea typeface="Lucida Sans Unicode" panose="020B0602030504020204" pitchFamily="34" charset="0"/>
              </a:rPr>
              <a:t> </a:t>
            </a:r>
            <a:r>
              <a:rPr lang="es-ES" sz="4000" dirty="0">
                <a:latin typeface="Arial" panose="020B0604020202020204" pitchFamily="34" charset="0"/>
                <a:ea typeface="Lucida Sans Unicode" panose="020B0602030504020204" pitchFamily="34" charset="0"/>
              </a:rPr>
              <a:t>de</a:t>
            </a:r>
            <a:r>
              <a:rPr lang="es-ES" sz="4000" spc="-5" dirty="0">
                <a:latin typeface="Arial" panose="020B0604020202020204" pitchFamily="34" charset="0"/>
                <a:ea typeface="Lucida Sans Unicode" panose="020B0602030504020204" pitchFamily="34" charset="0"/>
              </a:rPr>
              <a:t> </a:t>
            </a:r>
            <a:r>
              <a:rPr lang="es-ES" sz="4000" dirty="0">
                <a:latin typeface="Arial" panose="020B0604020202020204" pitchFamily="34" charset="0"/>
                <a:ea typeface="Lucida Sans Unicode" panose="020B0602030504020204" pitchFamily="34" charset="0"/>
              </a:rPr>
              <a:t>su</a:t>
            </a:r>
            <a:r>
              <a:rPr lang="es-ES" sz="4000" spc="-10" dirty="0">
                <a:latin typeface="Arial" panose="020B0604020202020204" pitchFamily="34" charset="0"/>
                <a:ea typeface="Lucida Sans Unicode" panose="020B0602030504020204" pitchFamily="34" charset="0"/>
              </a:rPr>
              <a:t> </a:t>
            </a:r>
            <a:r>
              <a:rPr lang="es-ES" sz="4000" dirty="0">
                <a:latin typeface="Arial" panose="020B0604020202020204" pitchFamily="34" charset="0"/>
                <a:ea typeface="Lucida Sans Unicode" panose="020B0602030504020204" pitchFamily="34" charset="0"/>
              </a:rPr>
              <a:t>misma labor.</a:t>
            </a:r>
            <a:endParaRPr lang="es-CO" sz="3600" dirty="0">
              <a:latin typeface="Lucida Sans Unicode" panose="020B0602030504020204" pitchFamily="34" charset="0"/>
              <a:ea typeface="Lucida Sans Unicode" panose="020B0602030504020204" pitchFamily="34" charset="0"/>
            </a:endParaRPr>
          </a:p>
          <a:p>
            <a:pPr marR="1188085" algn="just">
              <a:lnSpc>
                <a:spcPct val="152000"/>
              </a:lnSpc>
              <a:spcBef>
                <a:spcPts val="250"/>
              </a:spcBef>
            </a:pPr>
            <a:r>
              <a:rPr lang="es-ES" dirty="0">
                <a:latin typeface="Arial" panose="020B0604020202020204" pitchFamily="34" charset="0"/>
                <a:ea typeface="Lucida Sans Unicode" panose="020B0602030504020204" pitchFamily="34" charset="0"/>
              </a:rPr>
              <a:t/>
            </a:r>
            <a:br>
              <a:rPr lang="es-ES" dirty="0">
                <a:latin typeface="Arial" panose="020B0604020202020204" pitchFamily="34" charset="0"/>
                <a:ea typeface="Lucida Sans Unicode" panose="020B0602030504020204" pitchFamily="34" charset="0"/>
              </a:rPr>
            </a:br>
            <a:r>
              <a:rPr lang="es-ES" dirty="0">
                <a:latin typeface="Arial" panose="020B0604020202020204" pitchFamily="34" charset="0"/>
                <a:ea typeface="Lucida Sans Unicode" panose="020B0602030504020204" pitchFamily="34" charset="0"/>
              </a:rPr>
              <a:t> </a:t>
            </a:r>
            <a:endParaRPr lang="es-CO" sz="1200" dirty="0">
              <a:effectLst/>
              <a:latin typeface="Lucida Sans Unicode" panose="020B0602030504020204" pitchFamily="34" charset="0"/>
              <a:ea typeface="Lucida Sans Unicode" panose="020B0602030504020204" pitchFamily="34" charset="0"/>
            </a:endParaRPr>
          </a:p>
        </p:txBody>
      </p:sp>
    </p:spTree>
    <p:extLst>
      <p:ext uri="{BB962C8B-B14F-4D97-AF65-F5344CB8AC3E}">
        <p14:creationId xmlns:p14="http://schemas.microsoft.com/office/powerpoint/2010/main" val="29082725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949969" y="1737831"/>
            <a:ext cx="19088230" cy="1749704"/>
          </a:xfrm>
          <a:prstGeom prst="rect">
            <a:avLst/>
          </a:prstGeom>
        </p:spPr>
      </p:pic>
      <p:sp>
        <p:nvSpPr>
          <p:cNvPr id="3" name="CuadroTexto 2"/>
          <p:cNvSpPr txBox="1"/>
          <p:nvPr/>
        </p:nvSpPr>
        <p:spPr>
          <a:xfrm>
            <a:off x="9113520" y="3487535"/>
            <a:ext cx="5703806" cy="769441"/>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4400" dirty="0" smtClean="0"/>
              <a:t>ENTIDAD RELACIÓN</a:t>
            </a:r>
            <a:endParaRPr lang="es-CO" sz="4400" dirty="0"/>
          </a:p>
        </p:txBody>
      </p:sp>
      <p:pic>
        <p:nvPicPr>
          <p:cNvPr id="4" name="Imagen 3" descr="C:\Users\Gallego Vanegas\Downloads\ER Telcomundo (1).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6400" y="4511041"/>
            <a:ext cx="20970240" cy="8808719"/>
          </a:xfrm>
          <a:prstGeom prst="rect">
            <a:avLst/>
          </a:prstGeom>
          <a:noFill/>
          <a:ln>
            <a:noFill/>
          </a:ln>
        </p:spPr>
      </p:pic>
    </p:spTree>
    <p:extLst>
      <p:ext uri="{BB962C8B-B14F-4D97-AF65-F5344CB8AC3E}">
        <p14:creationId xmlns:p14="http://schemas.microsoft.com/office/powerpoint/2010/main" val="3287856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4" name="CuadroTexto 3"/>
          <p:cNvSpPr txBox="1"/>
          <p:nvPr/>
        </p:nvSpPr>
        <p:spPr>
          <a:xfrm>
            <a:off x="2743200" y="4724400"/>
            <a:ext cx="6339840" cy="707886"/>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4000" dirty="0" smtClean="0"/>
              <a:t>ESQUEMA DE TABLAS</a:t>
            </a:r>
            <a:endParaRPr lang="es-CO" sz="4000" dirty="0"/>
          </a:p>
        </p:txBody>
      </p:sp>
      <p:sp>
        <p:nvSpPr>
          <p:cNvPr id="5" name="CuadroTexto 4"/>
          <p:cNvSpPr txBox="1"/>
          <p:nvPr/>
        </p:nvSpPr>
        <p:spPr>
          <a:xfrm>
            <a:off x="14112240" y="4724400"/>
            <a:ext cx="6452407" cy="707886"/>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4000" dirty="0" smtClean="0"/>
              <a:t>DIAGRAMA RELACIONAL </a:t>
            </a:r>
            <a:endParaRPr lang="es-CO" sz="4000" dirty="0"/>
          </a:p>
        </p:txBody>
      </p:sp>
      <p:pic>
        <p:nvPicPr>
          <p:cNvPr id="6" name="Imagen 5"/>
          <p:cNvPicPr>
            <a:picLocks noChangeAspect="1"/>
          </p:cNvPicPr>
          <p:nvPr/>
        </p:nvPicPr>
        <p:blipFill>
          <a:blip r:embed="rId5"/>
          <a:stretch>
            <a:fillRect/>
          </a:stretch>
        </p:blipFill>
        <p:spPr>
          <a:xfrm>
            <a:off x="1782778" y="5914034"/>
            <a:ext cx="9799621" cy="7161885"/>
          </a:xfrm>
          <a:prstGeom prst="rect">
            <a:avLst/>
          </a:prstGeom>
        </p:spPr>
      </p:pic>
      <p:pic>
        <p:nvPicPr>
          <p:cNvPr id="7" name="Imagen 6"/>
          <p:cNvPicPr>
            <a:picLocks noChangeAspect="1"/>
          </p:cNvPicPr>
          <p:nvPr/>
        </p:nvPicPr>
        <p:blipFill>
          <a:blip r:embed="rId6"/>
          <a:stretch>
            <a:fillRect/>
          </a:stretch>
        </p:blipFill>
        <p:spPr>
          <a:xfrm>
            <a:off x="12051465" y="5914034"/>
            <a:ext cx="10503735" cy="7161885"/>
          </a:xfrm>
          <a:prstGeom prst="rect">
            <a:avLst/>
          </a:prstGeom>
        </p:spPr>
      </p:pic>
    </p:spTree>
    <p:extLst>
      <p:ext uri="{BB962C8B-B14F-4D97-AF65-F5344CB8AC3E}">
        <p14:creationId xmlns:p14="http://schemas.microsoft.com/office/powerpoint/2010/main" val="370590973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9540240" y="3578975"/>
            <a:ext cx="5750292" cy="646331"/>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3600" dirty="0" smtClean="0"/>
              <a:t>DICCIONARIO DE DATOS</a:t>
            </a:r>
            <a:endParaRPr lang="es-CO" sz="3600" dirty="0"/>
          </a:p>
        </p:txBody>
      </p:sp>
      <p:pic>
        <p:nvPicPr>
          <p:cNvPr id="4" name="Imagen 3"/>
          <p:cNvPicPr>
            <a:picLocks noChangeAspect="1"/>
          </p:cNvPicPr>
          <p:nvPr/>
        </p:nvPicPr>
        <p:blipFill rotWithShape="1">
          <a:blip r:embed="rId5"/>
          <a:srcRect l="8071" t="17186" r="34473" b="13120"/>
          <a:stretch/>
        </p:blipFill>
        <p:spPr>
          <a:xfrm>
            <a:off x="1645921" y="4572000"/>
            <a:ext cx="6888479" cy="9174479"/>
          </a:xfrm>
          <a:prstGeom prst="rect">
            <a:avLst/>
          </a:prstGeom>
        </p:spPr>
      </p:pic>
      <p:pic>
        <p:nvPicPr>
          <p:cNvPr id="5" name="Imagen 4"/>
          <p:cNvPicPr>
            <a:picLocks noChangeAspect="1"/>
          </p:cNvPicPr>
          <p:nvPr/>
        </p:nvPicPr>
        <p:blipFill rotWithShape="1">
          <a:blip r:embed="rId6"/>
          <a:srcRect l="7599" t="12361" r="34305" b="15972"/>
          <a:stretch/>
        </p:blipFill>
        <p:spPr>
          <a:xfrm>
            <a:off x="8661717" y="4627719"/>
            <a:ext cx="7507338" cy="7850017"/>
          </a:xfrm>
          <a:prstGeom prst="rect">
            <a:avLst/>
          </a:prstGeom>
        </p:spPr>
      </p:pic>
      <p:pic>
        <p:nvPicPr>
          <p:cNvPr id="6" name="Imagen 5"/>
          <p:cNvPicPr>
            <a:picLocks noChangeAspect="1"/>
          </p:cNvPicPr>
          <p:nvPr/>
        </p:nvPicPr>
        <p:blipFill rotWithShape="1">
          <a:blip r:embed="rId7"/>
          <a:srcRect l="7599" t="10471" r="34070" b="78888"/>
          <a:stretch/>
        </p:blipFill>
        <p:spPr>
          <a:xfrm>
            <a:off x="8661717" y="12477736"/>
            <a:ext cx="7507338" cy="1268743"/>
          </a:xfrm>
          <a:prstGeom prst="rect">
            <a:avLst/>
          </a:prstGeom>
        </p:spPr>
      </p:pic>
      <p:pic>
        <p:nvPicPr>
          <p:cNvPr id="7" name="Imagen 6"/>
          <p:cNvPicPr>
            <a:picLocks noChangeAspect="1"/>
          </p:cNvPicPr>
          <p:nvPr/>
        </p:nvPicPr>
        <p:blipFill rotWithShape="1">
          <a:blip r:embed="rId8"/>
          <a:srcRect l="6194" t="21157" r="34772" b="27221"/>
          <a:stretch/>
        </p:blipFill>
        <p:spPr>
          <a:xfrm>
            <a:off x="16296372" y="4785360"/>
            <a:ext cx="6319788" cy="8961119"/>
          </a:xfrm>
          <a:prstGeom prst="rect">
            <a:avLst/>
          </a:prstGeom>
        </p:spPr>
      </p:pic>
    </p:spTree>
    <p:extLst>
      <p:ext uri="{BB962C8B-B14F-4D97-AF65-F5344CB8AC3E}">
        <p14:creationId xmlns:p14="http://schemas.microsoft.com/office/powerpoint/2010/main" val="375206417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3938953" y="27348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3" name="CuadroTexto 2"/>
          <p:cNvSpPr txBox="1"/>
          <p:nvPr/>
        </p:nvSpPr>
        <p:spPr>
          <a:xfrm>
            <a:off x="8405446" y="5767754"/>
            <a:ext cx="184731" cy="923330"/>
          </a:xfrm>
          <a:prstGeom prst="rect">
            <a:avLst/>
          </a:prstGeom>
          <a:noFill/>
        </p:spPr>
        <p:txBody>
          <a:bodyPr wrap="none" rtlCol="0">
            <a:spAutoFit/>
          </a:bodyPr>
          <a:lstStyle/>
          <a:p>
            <a:endParaRPr lang="es-CO" sz="5400" dirty="0"/>
          </a:p>
        </p:txBody>
      </p:sp>
      <p:sp>
        <p:nvSpPr>
          <p:cNvPr id="4" name="Rectángulo 3"/>
          <p:cNvSpPr/>
          <p:nvPr/>
        </p:nvSpPr>
        <p:spPr>
          <a:xfrm>
            <a:off x="1664675" y="4301389"/>
            <a:ext cx="9272955" cy="8217634"/>
          </a:xfrm>
          <a:prstGeom prst="rect">
            <a:avLst/>
          </a:prstGeom>
        </p:spPr>
        <p:txBody>
          <a:bodyPr wrap="square">
            <a:spAutoFit/>
          </a:bodyPr>
          <a:lstStyle/>
          <a:p>
            <a:pPr algn="just"/>
            <a:r>
              <a:rPr lang="es-CO" sz="4800" spc="-150" dirty="0"/>
              <a:t>La empresa TELCOMUNDO S.A es un agente comercial que trabaja con el portafolio del claro,  en donde se encarga principalmente de la telefonía móvil (planes de datos, minutos, mensajes de texto), fijas (hogares) y negocios, el cual busca la comodidad y brindarle el mejor servicio al usuario para que su experiencia con la empresa sea la más agradable</a:t>
            </a:r>
            <a:r>
              <a:rPr lang="es-CO" sz="4800" dirty="0"/>
              <a:t>.</a:t>
            </a:r>
          </a:p>
        </p:txBody>
      </p:sp>
      <p:sp>
        <p:nvSpPr>
          <p:cNvPr id="5" name="AutoShape 2" descr="5 temas de telecomunicaciones a seguir en este trimest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6" name="AutoShape 4" descr="5 temas de telecomunicaciones a seguir en este trimestr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Imagen 7"/>
          <p:cNvPicPr>
            <a:picLocks noChangeAspect="1"/>
          </p:cNvPicPr>
          <p:nvPr/>
        </p:nvPicPr>
        <p:blipFill>
          <a:blip r:embed="rId4"/>
          <a:stretch>
            <a:fillRect/>
          </a:stretch>
        </p:blipFill>
        <p:spPr>
          <a:xfrm>
            <a:off x="11698272" y="4903028"/>
            <a:ext cx="11021051" cy="8673178"/>
          </a:xfrm>
          <a:prstGeom prst="rect">
            <a:avLst/>
          </a:prstGeom>
        </p:spPr>
      </p:pic>
    </p:spTree>
    <p:extLst>
      <p:ext uri="{BB962C8B-B14F-4D97-AF65-F5344CB8AC3E}">
        <p14:creationId xmlns:p14="http://schemas.microsoft.com/office/powerpoint/2010/main" val="7048186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9814560" y="3962135"/>
            <a:ext cx="5237331" cy="646331"/>
          </a:xfrm>
          <a:prstGeom prst="rect">
            <a:avLst/>
          </a:prstGeom>
          <a:noFill/>
          <a:ln>
            <a:solidFill>
              <a:srgbClr val="FF0000"/>
            </a:solidFill>
          </a:ln>
          <a:effectLst>
            <a:glow rad="63500">
              <a:schemeClr val="accent1">
                <a:satMod val="175000"/>
                <a:alpha val="40000"/>
              </a:schemeClr>
            </a:glow>
          </a:effectLst>
          <a:scene3d>
            <a:camera prst="perspectiveAbove"/>
            <a:lightRig rig="threePt" dir="t"/>
          </a:scene3d>
        </p:spPr>
        <p:txBody>
          <a:bodyPr wrap="none" rtlCol="0">
            <a:spAutoFit/>
          </a:bodyPr>
          <a:lstStyle/>
          <a:p>
            <a:r>
              <a:rPr lang="es-CO" sz="3600" dirty="0" smtClean="0"/>
              <a:t>DIAGRAMA DE  GANTT</a:t>
            </a:r>
            <a:endParaRPr lang="es-CO" sz="3600" dirty="0"/>
          </a:p>
        </p:txBody>
      </p:sp>
      <p:sp>
        <p:nvSpPr>
          <p:cNvPr id="5" name="Rectángulo 4"/>
          <p:cNvSpPr/>
          <p:nvPr/>
        </p:nvSpPr>
        <p:spPr>
          <a:xfrm>
            <a:off x="2925021" y="4991627"/>
            <a:ext cx="16832695" cy="1508105"/>
          </a:xfrm>
          <a:prstGeom prst="rect">
            <a:avLst/>
          </a:prstGeom>
        </p:spPr>
        <p:txBody>
          <a:bodyPr wrap="square">
            <a:spAutoFit/>
          </a:bodyPr>
          <a:lstStyle/>
          <a:p>
            <a:r>
              <a:rPr lang="es-CO" sz="4800" dirty="0">
                <a:solidFill>
                  <a:srgbClr val="FF0000"/>
                </a:solidFill>
              </a:rPr>
              <a:t>https://</a:t>
            </a:r>
            <a:r>
              <a:rPr lang="es-CO" sz="4400" dirty="0">
                <a:solidFill>
                  <a:srgbClr val="FF0000"/>
                </a:solidFill>
              </a:rPr>
              <a:t>drive.google.com/drive/folders/1IsWtdeA_O8cPoagJZ5CavPcI08mOl9PJ?usp=sharing</a:t>
            </a:r>
            <a:endParaRPr lang="es-CO" dirty="0">
              <a:solidFill>
                <a:srgbClr val="FF0000"/>
              </a:solidFill>
            </a:endParaRPr>
          </a:p>
        </p:txBody>
      </p:sp>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225" y="7266053"/>
            <a:ext cx="9358264" cy="4114411"/>
          </a:xfrm>
          <a:prstGeom prst="rect">
            <a:avLst/>
          </a:prstGeom>
        </p:spPr>
      </p:pic>
    </p:spTree>
    <p:extLst>
      <p:ext uri="{BB962C8B-B14F-4D97-AF65-F5344CB8AC3E}">
        <p14:creationId xmlns:p14="http://schemas.microsoft.com/office/powerpoint/2010/main" val="38422906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4" name="CuadroTexto 3"/>
          <p:cNvSpPr txBox="1"/>
          <p:nvPr/>
        </p:nvSpPr>
        <p:spPr>
          <a:xfrm>
            <a:off x="2438400" y="4693920"/>
            <a:ext cx="7164141" cy="584775"/>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3200" dirty="0" smtClean="0"/>
              <a:t>INFORME DE USOS DE RECURSOS</a:t>
            </a:r>
            <a:endParaRPr lang="es-CO" sz="3200" dirty="0"/>
          </a:p>
        </p:txBody>
      </p:sp>
      <p:pic>
        <p:nvPicPr>
          <p:cNvPr id="5" name="Imagen 4"/>
          <p:cNvPicPr>
            <a:picLocks noChangeAspect="1"/>
          </p:cNvPicPr>
          <p:nvPr/>
        </p:nvPicPr>
        <p:blipFill>
          <a:blip r:embed="rId5"/>
          <a:stretch>
            <a:fillRect/>
          </a:stretch>
        </p:blipFill>
        <p:spPr>
          <a:xfrm>
            <a:off x="1929056" y="5577840"/>
            <a:ext cx="9439984" cy="7559040"/>
          </a:xfrm>
          <a:prstGeom prst="rect">
            <a:avLst/>
          </a:prstGeom>
        </p:spPr>
      </p:pic>
      <p:sp>
        <p:nvSpPr>
          <p:cNvPr id="6" name="CuadroTexto 5"/>
          <p:cNvSpPr txBox="1"/>
          <p:nvPr/>
        </p:nvSpPr>
        <p:spPr>
          <a:xfrm>
            <a:off x="14538960" y="4693920"/>
            <a:ext cx="4721164" cy="584775"/>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3200" dirty="0" smtClean="0"/>
              <a:t>INFORME DE  COSTOS</a:t>
            </a:r>
            <a:endParaRPr lang="es-CO" sz="3200" dirty="0"/>
          </a:p>
        </p:txBody>
      </p:sp>
      <p:pic>
        <p:nvPicPr>
          <p:cNvPr id="7" name="Imagen 6"/>
          <p:cNvPicPr/>
          <p:nvPr/>
        </p:nvPicPr>
        <p:blipFill rotWithShape="1">
          <a:blip r:embed="rId6">
            <a:extLst>
              <a:ext uri="{28A0092B-C50C-407E-A947-70E740481C1C}">
                <a14:useLocalDpi xmlns:a14="http://schemas.microsoft.com/office/drawing/2010/main" val="0"/>
              </a:ext>
            </a:extLst>
          </a:blip>
          <a:srcRect r="10821"/>
          <a:stretch/>
        </p:blipFill>
        <p:spPr bwMode="auto">
          <a:xfrm>
            <a:off x="11978640" y="5577840"/>
            <a:ext cx="10210799" cy="75590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67547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p:nvPr/>
        </p:nvPicPr>
        <p:blipFill rotWithShape="1">
          <a:blip r:embed="rId5">
            <a:extLst>
              <a:ext uri="{28A0092B-C50C-407E-A947-70E740481C1C}">
                <a14:useLocalDpi xmlns:a14="http://schemas.microsoft.com/office/drawing/2010/main" val="0"/>
              </a:ext>
            </a:extLst>
          </a:blip>
          <a:srcRect t="11363"/>
          <a:stretch/>
        </p:blipFill>
        <p:spPr>
          <a:xfrm>
            <a:off x="3017521" y="5059680"/>
            <a:ext cx="18775680" cy="8321040"/>
          </a:xfrm>
          <a:prstGeom prst="rect">
            <a:avLst/>
          </a:prstGeom>
        </p:spPr>
      </p:pic>
      <p:sp>
        <p:nvSpPr>
          <p:cNvPr id="4" name="CuadroTexto 3"/>
          <p:cNvSpPr txBox="1"/>
          <p:nvPr/>
        </p:nvSpPr>
        <p:spPr>
          <a:xfrm>
            <a:off x="4251960" y="3903829"/>
            <a:ext cx="16306801" cy="830997"/>
          </a:xfrm>
          <a:prstGeom prst="rect">
            <a:avLst/>
          </a:prstGeom>
          <a:noFill/>
          <a:ln>
            <a:solidFill>
              <a:srgbClr val="FF0000"/>
            </a:solidFill>
          </a:ln>
          <a:effectLst>
            <a:innerShdw blurRad="63500" dist="50800" dir="13500000">
              <a:prstClr val="black">
                <a:alpha val="50000"/>
              </a:prstClr>
            </a:innerShdw>
          </a:effectLst>
          <a:scene3d>
            <a:camera prst="perspectiveAbove"/>
            <a:lightRig rig="threePt" dir="t"/>
          </a:scene3d>
        </p:spPr>
        <p:txBody>
          <a:bodyPr wrap="square" rtlCol="0">
            <a:spAutoFit/>
          </a:bodyPr>
          <a:lstStyle/>
          <a:p>
            <a:r>
              <a:rPr lang="es-CO" sz="4800" dirty="0" smtClean="0"/>
              <a:t>INFORMACION GENERAL DEL COSTO DE LA TAREA</a:t>
            </a:r>
            <a:endParaRPr lang="es-CO" sz="4800" dirty="0"/>
          </a:p>
        </p:txBody>
      </p:sp>
    </p:spTree>
    <p:extLst>
      <p:ext uri="{BB962C8B-B14F-4D97-AF65-F5344CB8AC3E}">
        <p14:creationId xmlns:p14="http://schemas.microsoft.com/office/powerpoint/2010/main" val="22327004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10061642" y="3931920"/>
            <a:ext cx="3310522" cy="584775"/>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3200" dirty="0" smtClean="0"/>
              <a:t>CASO DE USOS</a:t>
            </a:r>
            <a:endParaRPr lang="es-CO" sz="3200" dirty="0"/>
          </a:p>
        </p:txBody>
      </p:sp>
      <p:pic>
        <p:nvPicPr>
          <p:cNvPr id="4" name="Imagen 3"/>
          <p:cNvPicPr/>
          <p:nvPr/>
        </p:nvPicPr>
        <p:blipFill>
          <a:blip r:embed="rId5">
            <a:extLst>
              <a:ext uri="{28A0092B-C50C-407E-A947-70E740481C1C}">
                <a14:useLocalDpi xmlns:a14="http://schemas.microsoft.com/office/drawing/2010/main" val="0"/>
              </a:ext>
            </a:extLst>
          </a:blip>
          <a:srcRect/>
          <a:stretch>
            <a:fillRect/>
          </a:stretch>
        </p:blipFill>
        <p:spPr bwMode="auto">
          <a:xfrm>
            <a:off x="3332496" y="4869640"/>
            <a:ext cx="17668224" cy="8297720"/>
          </a:xfrm>
          <a:prstGeom prst="rect">
            <a:avLst/>
          </a:prstGeom>
          <a:noFill/>
        </p:spPr>
      </p:pic>
    </p:spTree>
    <p:extLst>
      <p:ext uri="{BB962C8B-B14F-4D97-AF65-F5344CB8AC3E}">
        <p14:creationId xmlns:p14="http://schemas.microsoft.com/office/powerpoint/2010/main" val="3777017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5" name="Imagen 4"/>
          <p:cNvPicPr>
            <a:picLocks noChangeAspect="1"/>
          </p:cNvPicPr>
          <p:nvPr/>
        </p:nvPicPr>
        <p:blipFill rotWithShape="1">
          <a:blip r:embed="rId5"/>
          <a:srcRect l="41801" t="24444" r="20483" b="9722"/>
          <a:stretch/>
        </p:blipFill>
        <p:spPr>
          <a:xfrm>
            <a:off x="2377439" y="4511040"/>
            <a:ext cx="9448799" cy="8674494"/>
          </a:xfrm>
          <a:prstGeom prst="rect">
            <a:avLst/>
          </a:prstGeom>
        </p:spPr>
      </p:pic>
      <p:pic>
        <p:nvPicPr>
          <p:cNvPr id="6" name="Imagen 5"/>
          <p:cNvPicPr>
            <a:picLocks noChangeAspect="1"/>
          </p:cNvPicPr>
          <p:nvPr/>
        </p:nvPicPr>
        <p:blipFill rotWithShape="1">
          <a:blip r:embed="rId6"/>
          <a:srcRect l="42035" t="27362" r="20249" b="28888"/>
          <a:stretch/>
        </p:blipFill>
        <p:spPr>
          <a:xfrm>
            <a:off x="12039600" y="4511040"/>
            <a:ext cx="10271759" cy="8674494"/>
          </a:xfrm>
          <a:prstGeom prst="rect">
            <a:avLst/>
          </a:prstGeom>
        </p:spPr>
      </p:pic>
    </p:spTree>
    <p:extLst>
      <p:ext uri="{BB962C8B-B14F-4D97-AF65-F5344CB8AC3E}">
        <p14:creationId xmlns:p14="http://schemas.microsoft.com/office/powerpoint/2010/main" val="297236132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035" t="27778" r="20483" b="25555"/>
          <a:stretch/>
        </p:blipFill>
        <p:spPr>
          <a:xfrm>
            <a:off x="1798319" y="4663440"/>
            <a:ext cx="9631681" cy="8290560"/>
          </a:xfrm>
          <a:prstGeom prst="rect">
            <a:avLst/>
          </a:prstGeom>
        </p:spPr>
      </p:pic>
      <p:pic>
        <p:nvPicPr>
          <p:cNvPr id="4" name="Imagen 3"/>
          <p:cNvPicPr>
            <a:picLocks noChangeAspect="1"/>
          </p:cNvPicPr>
          <p:nvPr/>
        </p:nvPicPr>
        <p:blipFill rotWithShape="1">
          <a:blip r:embed="rId6"/>
          <a:srcRect l="42270" t="28611" r="20951" b="29722"/>
          <a:stretch/>
        </p:blipFill>
        <p:spPr>
          <a:xfrm>
            <a:off x="11917679" y="4663440"/>
            <a:ext cx="10271761" cy="8290560"/>
          </a:xfrm>
          <a:prstGeom prst="rect">
            <a:avLst/>
          </a:prstGeom>
        </p:spPr>
      </p:pic>
    </p:spTree>
    <p:extLst>
      <p:ext uri="{BB962C8B-B14F-4D97-AF65-F5344CB8AC3E}">
        <p14:creationId xmlns:p14="http://schemas.microsoft.com/office/powerpoint/2010/main" val="417526172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504" t="26944" r="21420" b="22639"/>
          <a:stretch/>
        </p:blipFill>
        <p:spPr>
          <a:xfrm>
            <a:off x="1920239" y="4815840"/>
            <a:ext cx="9631681" cy="8138160"/>
          </a:xfrm>
          <a:prstGeom prst="rect">
            <a:avLst/>
          </a:prstGeom>
        </p:spPr>
      </p:pic>
      <p:pic>
        <p:nvPicPr>
          <p:cNvPr id="4" name="Imagen 3"/>
          <p:cNvPicPr>
            <a:picLocks noChangeAspect="1"/>
          </p:cNvPicPr>
          <p:nvPr/>
        </p:nvPicPr>
        <p:blipFill rotWithShape="1">
          <a:blip r:embed="rId6"/>
          <a:srcRect l="42504" t="31528" r="21185" b="19305"/>
          <a:stretch/>
        </p:blipFill>
        <p:spPr>
          <a:xfrm>
            <a:off x="11978639" y="4815840"/>
            <a:ext cx="10149841" cy="8138160"/>
          </a:xfrm>
          <a:prstGeom prst="rect">
            <a:avLst/>
          </a:prstGeom>
        </p:spPr>
      </p:pic>
    </p:spTree>
    <p:extLst>
      <p:ext uri="{BB962C8B-B14F-4D97-AF65-F5344CB8AC3E}">
        <p14:creationId xmlns:p14="http://schemas.microsoft.com/office/powerpoint/2010/main" val="239258113"/>
      </p:ext>
    </p:extLst>
  </p:cSld>
  <p:clrMapOvr>
    <a:masterClrMapping/>
  </p:clrMapOvr>
  <p:transition spd="slow">
    <p:comb/>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035" t="26528" r="20483" b="28056"/>
          <a:stretch/>
        </p:blipFill>
        <p:spPr>
          <a:xfrm>
            <a:off x="5090159" y="3962400"/>
            <a:ext cx="13380721" cy="9115614"/>
          </a:xfrm>
          <a:prstGeom prst="rect">
            <a:avLst/>
          </a:prstGeom>
        </p:spPr>
      </p:pic>
    </p:spTree>
    <p:extLst>
      <p:ext uri="{BB962C8B-B14F-4D97-AF65-F5344CB8AC3E}">
        <p14:creationId xmlns:p14="http://schemas.microsoft.com/office/powerpoint/2010/main" val="38815037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a:blip r:embed="rId5"/>
          <a:stretch>
            <a:fillRect/>
          </a:stretch>
        </p:blipFill>
        <p:spPr>
          <a:xfrm>
            <a:off x="4651008" y="4301592"/>
            <a:ext cx="15557231" cy="8073288"/>
          </a:xfrm>
          <a:prstGeom prst="rect">
            <a:avLst/>
          </a:prstGeom>
        </p:spPr>
      </p:pic>
    </p:spTree>
    <p:extLst>
      <p:ext uri="{BB962C8B-B14F-4D97-AF65-F5344CB8AC3E}">
        <p14:creationId xmlns:p14="http://schemas.microsoft.com/office/powerpoint/2010/main" val="343538543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269" t="26111" r="21420" b="13472"/>
          <a:stretch/>
        </p:blipFill>
        <p:spPr>
          <a:xfrm>
            <a:off x="1859279" y="5090160"/>
            <a:ext cx="10424161" cy="8046720"/>
          </a:xfrm>
          <a:prstGeom prst="rect">
            <a:avLst/>
          </a:prstGeom>
        </p:spPr>
      </p:pic>
      <p:pic>
        <p:nvPicPr>
          <p:cNvPr id="4" name="Imagen 3"/>
          <p:cNvPicPr>
            <a:picLocks noChangeAspect="1"/>
          </p:cNvPicPr>
          <p:nvPr/>
        </p:nvPicPr>
        <p:blipFill rotWithShape="1">
          <a:blip r:embed="rId6"/>
          <a:srcRect l="42738" t="31944" r="21655" b="25140"/>
          <a:stretch/>
        </p:blipFill>
        <p:spPr>
          <a:xfrm>
            <a:off x="12588239" y="5090160"/>
            <a:ext cx="9662161" cy="8046720"/>
          </a:xfrm>
          <a:prstGeom prst="rect">
            <a:avLst/>
          </a:prstGeom>
        </p:spPr>
      </p:pic>
    </p:spTree>
    <p:extLst>
      <p:ext uri="{BB962C8B-B14F-4D97-AF65-F5344CB8AC3E}">
        <p14:creationId xmlns:p14="http://schemas.microsoft.com/office/powerpoint/2010/main" val="1461731679"/>
      </p:ext>
    </p:extLst>
  </p:cSld>
  <p:clrMapOvr>
    <a:masterClrMapping/>
  </p:clrMapOvr>
  <p:transition spd="slow">
    <p:wheel spokes="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3938953" y="27348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4" name="CuadroTexto 3"/>
          <p:cNvSpPr txBox="1"/>
          <p:nvPr/>
        </p:nvSpPr>
        <p:spPr>
          <a:xfrm>
            <a:off x="3446584" y="5486400"/>
            <a:ext cx="4220307" cy="1015663"/>
          </a:xfrm>
          <a:prstGeom prst="rect">
            <a:avLst/>
          </a:prstGeom>
          <a:noFill/>
        </p:spPr>
        <p:txBody>
          <a:bodyPr wrap="square" rtlCol="0">
            <a:spAutoFit/>
          </a:bodyPr>
          <a:lstStyle/>
          <a:p>
            <a:r>
              <a:rPr lang="es-CO" sz="6000" b="1" spc="50" dirty="0" smtClean="0">
                <a:ln w="0"/>
                <a:solidFill>
                  <a:schemeClr val="tx1"/>
                </a:solidFill>
                <a:effectLst>
                  <a:outerShdw blurRad="38100" dist="38100" dir="2700000" algn="tl">
                    <a:srgbClr val="000000">
                      <a:alpha val="43137"/>
                    </a:srgbClr>
                  </a:outerShdw>
                </a:effectLst>
              </a:rPr>
              <a:t>MISIÓN</a:t>
            </a:r>
            <a:endParaRPr lang="es-CO" sz="6000" b="1" spc="50" dirty="0">
              <a:ln w="0"/>
              <a:solidFill>
                <a:schemeClr val="tx1"/>
              </a:solidFill>
              <a:effectLst>
                <a:outerShdw blurRad="38100" dist="38100" dir="2700000" algn="tl">
                  <a:srgbClr val="000000">
                    <a:alpha val="43137"/>
                  </a:srgbClr>
                </a:outerShdw>
              </a:effectLst>
            </a:endParaRPr>
          </a:p>
        </p:txBody>
      </p:sp>
      <p:sp>
        <p:nvSpPr>
          <p:cNvPr id="5" name="Rectángulo 4"/>
          <p:cNvSpPr/>
          <p:nvPr/>
        </p:nvSpPr>
        <p:spPr>
          <a:xfrm>
            <a:off x="3305906" y="6502063"/>
            <a:ext cx="8253046" cy="6186309"/>
          </a:xfrm>
          <a:prstGeom prst="rect">
            <a:avLst/>
          </a:prstGeom>
        </p:spPr>
        <p:txBody>
          <a:bodyPr wrap="square">
            <a:spAutoFit/>
          </a:bodyPr>
          <a:lstStyle/>
          <a:p>
            <a:pPr algn="just"/>
            <a:r>
              <a:rPr lang="es-CO" sz="4400" dirty="0"/>
              <a:t>Somos una organización especializada en la integración de soluciones efectivas que facilitan a las empresas del sector de telecomunicaciones el logro  de sus metas y objetivos corporativos brindando una mayor cobertura de la necesidad de las compañías.</a:t>
            </a:r>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99629" y="5486400"/>
            <a:ext cx="10175631" cy="7631723"/>
          </a:xfrm>
          <a:prstGeom prst="rect">
            <a:avLst/>
          </a:prstGeom>
        </p:spPr>
      </p:pic>
    </p:spTree>
    <p:extLst>
      <p:ext uri="{BB962C8B-B14F-4D97-AF65-F5344CB8AC3E}">
        <p14:creationId xmlns:p14="http://schemas.microsoft.com/office/powerpoint/2010/main" val="2936860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738" t="29028" r="21654" b="28473"/>
          <a:stretch/>
        </p:blipFill>
        <p:spPr>
          <a:xfrm>
            <a:off x="2011679" y="4998720"/>
            <a:ext cx="10210801" cy="7802880"/>
          </a:xfrm>
          <a:prstGeom prst="rect">
            <a:avLst/>
          </a:prstGeom>
        </p:spPr>
      </p:pic>
      <p:pic>
        <p:nvPicPr>
          <p:cNvPr id="4" name="Imagen 3"/>
          <p:cNvPicPr>
            <a:picLocks noChangeAspect="1"/>
          </p:cNvPicPr>
          <p:nvPr/>
        </p:nvPicPr>
        <p:blipFill rotWithShape="1">
          <a:blip r:embed="rId6"/>
          <a:srcRect l="42504" t="29028" r="21420" b="29306"/>
          <a:stretch/>
        </p:blipFill>
        <p:spPr>
          <a:xfrm>
            <a:off x="12649201" y="4998720"/>
            <a:ext cx="9966960" cy="7802880"/>
          </a:xfrm>
          <a:prstGeom prst="rect">
            <a:avLst/>
          </a:prstGeom>
        </p:spPr>
      </p:pic>
    </p:spTree>
    <p:extLst>
      <p:ext uri="{BB962C8B-B14F-4D97-AF65-F5344CB8AC3E}">
        <p14:creationId xmlns:p14="http://schemas.microsoft.com/office/powerpoint/2010/main" val="97213318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738" t="26944" r="21420" b="30972"/>
          <a:stretch/>
        </p:blipFill>
        <p:spPr>
          <a:xfrm>
            <a:off x="1950719" y="5120640"/>
            <a:ext cx="10302241" cy="8016240"/>
          </a:xfrm>
          <a:prstGeom prst="rect">
            <a:avLst/>
          </a:prstGeom>
        </p:spPr>
      </p:pic>
      <p:pic>
        <p:nvPicPr>
          <p:cNvPr id="4" name="Imagen 3"/>
          <p:cNvPicPr>
            <a:picLocks noChangeAspect="1"/>
          </p:cNvPicPr>
          <p:nvPr/>
        </p:nvPicPr>
        <p:blipFill rotWithShape="1">
          <a:blip r:embed="rId6"/>
          <a:srcRect l="42504" t="29444" r="21420" b="30556"/>
          <a:stretch/>
        </p:blipFill>
        <p:spPr>
          <a:xfrm>
            <a:off x="12557759" y="5120640"/>
            <a:ext cx="9997441" cy="8016240"/>
          </a:xfrm>
          <a:prstGeom prst="rect">
            <a:avLst/>
          </a:prstGeom>
        </p:spPr>
      </p:pic>
    </p:spTree>
    <p:extLst>
      <p:ext uri="{BB962C8B-B14F-4D97-AF65-F5344CB8AC3E}">
        <p14:creationId xmlns:p14="http://schemas.microsoft.com/office/powerpoint/2010/main" val="2270123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1567" t="44028" r="23059" b="18472"/>
          <a:stretch/>
        </p:blipFill>
        <p:spPr>
          <a:xfrm>
            <a:off x="4907280" y="4428483"/>
            <a:ext cx="14203679" cy="8465767"/>
          </a:xfrm>
          <a:prstGeom prst="rect">
            <a:avLst/>
          </a:prstGeom>
        </p:spPr>
      </p:pic>
    </p:spTree>
    <p:extLst>
      <p:ext uri="{BB962C8B-B14F-4D97-AF65-F5344CB8AC3E}">
        <p14:creationId xmlns:p14="http://schemas.microsoft.com/office/powerpoint/2010/main" val="2934169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4" name="Imagen 3"/>
          <p:cNvPicPr>
            <a:picLocks noChangeAspect="1"/>
          </p:cNvPicPr>
          <p:nvPr/>
        </p:nvPicPr>
        <p:blipFill rotWithShape="1">
          <a:blip r:embed="rId5"/>
          <a:srcRect l="43206" t="44028" r="21889" b="14305"/>
          <a:stretch/>
        </p:blipFill>
        <p:spPr>
          <a:xfrm>
            <a:off x="1767839" y="4907280"/>
            <a:ext cx="10210801" cy="8138160"/>
          </a:xfrm>
          <a:prstGeom prst="rect">
            <a:avLst/>
          </a:prstGeom>
        </p:spPr>
      </p:pic>
      <p:pic>
        <p:nvPicPr>
          <p:cNvPr id="5" name="Imagen 4"/>
          <p:cNvPicPr>
            <a:picLocks noChangeAspect="1"/>
          </p:cNvPicPr>
          <p:nvPr/>
        </p:nvPicPr>
        <p:blipFill rotWithShape="1">
          <a:blip r:embed="rId6"/>
          <a:srcRect l="42738" t="30278" r="21186" b="22639"/>
          <a:stretch/>
        </p:blipFill>
        <p:spPr>
          <a:xfrm>
            <a:off x="12344399" y="4907280"/>
            <a:ext cx="10149841" cy="8138160"/>
          </a:xfrm>
          <a:prstGeom prst="rect">
            <a:avLst/>
          </a:prstGeom>
        </p:spPr>
      </p:pic>
    </p:spTree>
    <p:extLst>
      <p:ext uri="{BB962C8B-B14F-4D97-AF65-F5344CB8AC3E}">
        <p14:creationId xmlns:p14="http://schemas.microsoft.com/office/powerpoint/2010/main" val="410068513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972" t="19861" r="21420" b="38055"/>
          <a:stretch/>
        </p:blipFill>
        <p:spPr>
          <a:xfrm>
            <a:off x="1785888" y="4693920"/>
            <a:ext cx="10375632" cy="8412480"/>
          </a:xfrm>
          <a:prstGeom prst="rect">
            <a:avLst/>
          </a:prstGeom>
        </p:spPr>
      </p:pic>
      <p:pic>
        <p:nvPicPr>
          <p:cNvPr id="4" name="Imagen 3"/>
          <p:cNvPicPr>
            <a:picLocks noChangeAspect="1"/>
          </p:cNvPicPr>
          <p:nvPr/>
        </p:nvPicPr>
        <p:blipFill rotWithShape="1">
          <a:blip r:embed="rId6"/>
          <a:srcRect l="42504" t="26528" r="20951" b="26806"/>
          <a:stretch/>
        </p:blipFill>
        <p:spPr>
          <a:xfrm>
            <a:off x="12405359" y="4693920"/>
            <a:ext cx="10271761" cy="8412480"/>
          </a:xfrm>
          <a:prstGeom prst="rect">
            <a:avLst/>
          </a:prstGeom>
        </p:spPr>
      </p:pic>
    </p:spTree>
    <p:extLst>
      <p:ext uri="{BB962C8B-B14F-4D97-AF65-F5344CB8AC3E}">
        <p14:creationId xmlns:p14="http://schemas.microsoft.com/office/powerpoint/2010/main" val="223980103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18609" t="19861" r="26340" b="14722"/>
          <a:stretch/>
        </p:blipFill>
        <p:spPr>
          <a:xfrm>
            <a:off x="5455919" y="4084320"/>
            <a:ext cx="13502641" cy="9020912"/>
          </a:xfrm>
          <a:prstGeom prst="rect">
            <a:avLst/>
          </a:prstGeom>
        </p:spPr>
      </p:pic>
    </p:spTree>
    <p:extLst>
      <p:ext uri="{BB962C8B-B14F-4D97-AF65-F5344CB8AC3E}">
        <p14:creationId xmlns:p14="http://schemas.microsoft.com/office/powerpoint/2010/main" val="4194562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4" name="Imagen 3"/>
          <p:cNvPicPr>
            <a:picLocks noChangeAspect="1"/>
          </p:cNvPicPr>
          <p:nvPr/>
        </p:nvPicPr>
        <p:blipFill rotWithShape="1">
          <a:blip r:embed="rId5"/>
          <a:srcRect l="42738" t="27778" r="20249" b="14305"/>
          <a:stretch/>
        </p:blipFill>
        <p:spPr>
          <a:xfrm>
            <a:off x="1981199" y="4663439"/>
            <a:ext cx="9906001" cy="8929289"/>
          </a:xfrm>
          <a:prstGeom prst="rect">
            <a:avLst/>
          </a:prstGeom>
        </p:spPr>
      </p:pic>
      <p:pic>
        <p:nvPicPr>
          <p:cNvPr id="5" name="Imagen 4"/>
          <p:cNvPicPr>
            <a:picLocks noChangeAspect="1"/>
          </p:cNvPicPr>
          <p:nvPr/>
        </p:nvPicPr>
        <p:blipFill rotWithShape="1">
          <a:blip r:embed="rId6"/>
          <a:srcRect l="42504" t="33194" r="21420" b="17639"/>
          <a:stretch/>
        </p:blipFill>
        <p:spPr>
          <a:xfrm>
            <a:off x="12252960" y="4663438"/>
            <a:ext cx="10302240" cy="8929290"/>
          </a:xfrm>
          <a:prstGeom prst="rect">
            <a:avLst/>
          </a:prstGeom>
        </p:spPr>
      </p:pic>
    </p:spTree>
    <p:extLst>
      <p:ext uri="{BB962C8B-B14F-4D97-AF65-F5344CB8AC3E}">
        <p14:creationId xmlns:p14="http://schemas.microsoft.com/office/powerpoint/2010/main" val="61278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1801" t="24861" r="21186" b="20139"/>
          <a:stretch/>
        </p:blipFill>
        <p:spPr>
          <a:xfrm>
            <a:off x="1859279" y="4754880"/>
            <a:ext cx="9923551" cy="8290560"/>
          </a:xfrm>
          <a:prstGeom prst="rect">
            <a:avLst/>
          </a:prstGeom>
        </p:spPr>
      </p:pic>
      <p:pic>
        <p:nvPicPr>
          <p:cNvPr id="4" name="Imagen 3"/>
          <p:cNvPicPr>
            <a:picLocks noChangeAspect="1"/>
          </p:cNvPicPr>
          <p:nvPr/>
        </p:nvPicPr>
        <p:blipFill rotWithShape="1">
          <a:blip r:embed="rId6"/>
          <a:srcRect l="42816" t="25707" r="20670" b="22208"/>
          <a:stretch/>
        </p:blipFill>
        <p:spPr>
          <a:xfrm>
            <a:off x="12100560" y="4754880"/>
            <a:ext cx="10332720" cy="8290560"/>
          </a:xfrm>
          <a:prstGeom prst="rect">
            <a:avLst/>
          </a:prstGeom>
        </p:spPr>
      </p:pic>
    </p:spTree>
    <p:extLst>
      <p:ext uri="{BB962C8B-B14F-4D97-AF65-F5344CB8AC3E}">
        <p14:creationId xmlns:p14="http://schemas.microsoft.com/office/powerpoint/2010/main" val="917476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738" t="27778" r="20483" b="26805"/>
          <a:stretch/>
        </p:blipFill>
        <p:spPr>
          <a:xfrm>
            <a:off x="1828799" y="5029200"/>
            <a:ext cx="10668001" cy="7985760"/>
          </a:xfrm>
          <a:prstGeom prst="rect">
            <a:avLst/>
          </a:prstGeom>
        </p:spPr>
      </p:pic>
      <p:pic>
        <p:nvPicPr>
          <p:cNvPr id="4" name="Imagen 3"/>
          <p:cNvPicPr>
            <a:picLocks noChangeAspect="1"/>
          </p:cNvPicPr>
          <p:nvPr/>
        </p:nvPicPr>
        <p:blipFill rotWithShape="1">
          <a:blip r:embed="rId6"/>
          <a:srcRect l="42504" t="27778" r="20951" b="19722"/>
          <a:stretch/>
        </p:blipFill>
        <p:spPr>
          <a:xfrm>
            <a:off x="12496800" y="5029200"/>
            <a:ext cx="10149840" cy="7985760"/>
          </a:xfrm>
          <a:prstGeom prst="rect">
            <a:avLst/>
          </a:prstGeom>
        </p:spPr>
      </p:pic>
    </p:spTree>
    <p:extLst>
      <p:ext uri="{BB962C8B-B14F-4D97-AF65-F5344CB8AC3E}">
        <p14:creationId xmlns:p14="http://schemas.microsoft.com/office/powerpoint/2010/main" val="1503878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972" t="31944" r="21420" b="22223"/>
          <a:stretch/>
        </p:blipFill>
        <p:spPr>
          <a:xfrm>
            <a:off x="5151119" y="4602480"/>
            <a:ext cx="13655041" cy="8412480"/>
          </a:xfrm>
          <a:prstGeom prst="rect">
            <a:avLst/>
          </a:prstGeom>
        </p:spPr>
      </p:pic>
    </p:spTree>
    <p:extLst>
      <p:ext uri="{BB962C8B-B14F-4D97-AF65-F5344CB8AC3E}">
        <p14:creationId xmlns:p14="http://schemas.microsoft.com/office/powerpoint/2010/main" val="4184369290"/>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3938953" y="27348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3" name="CuadroTexto 2"/>
          <p:cNvSpPr txBox="1"/>
          <p:nvPr/>
        </p:nvSpPr>
        <p:spPr>
          <a:xfrm>
            <a:off x="2192216" y="5908431"/>
            <a:ext cx="4220307" cy="1015663"/>
          </a:xfrm>
          <a:prstGeom prst="rect">
            <a:avLst/>
          </a:prstGeom>
          <a:noFill/>
        </p:spPr>
        <p:txBody>
          <a:bodyPr wrap="square" rtlCol="0">
            <a:spAutoFit/>
          </a:bodyPr>
          <a:lstStyle/>
          <a:p>
            <a:r>
              <a:rPr lang="es-CO" sz="6000" b="1" spc="50" dirty="0" smtClean="0">
                <a:ln w="0"/>
                <a:solidFill>
                  <a:schemeClr val="tx1"/>
                </a:solidFill>
                <a:effectLst>
                  <a:outerShdw blurRad="38100" dist="38100" dir="2700000" algn="tl">
                    <a:srgbClr val="000000">
                      <a:alpha val="43137"/>
                    </a:srgbClr>
                  </a:outerShdw>
                </a:effectLst>
              </a:rPr>
              <a:t>VISIÓN</a:t>
            </a:r>
            <a:endParaRPr lang="es-CO" sz="6000" b="1" spc="50" dirty="0">
              <a:ln w="0"/>
              <a:solidFill>
                <a:schemeClr val="tx1"/>
              </a:solidFill>
              <a:effectLst>
                <a:outerShdw blurRad="38100" dist="38100" dir="2700000" algn="tl">
                  <a:srgbClr val="000000">
                    <a:alpha val="43137"/>
                  </a:srgbClr>
                </a:outerShdw>
              </a:effectLst>
            </a:endParaRPr>
          </a:p>
        </p:txBody>
      </p:sp>
      <p:sp>
        <p:nvSpPr>
          <p:cNvPr id="4" name="Rectángulo 3"/>
          <p:cNvSpPr/>
          <p:nvPr/>
        </p:nvSpPr>
        <p:spPr>
          <a:xfrm>
            <a:off x="2192216" y="6924094"/>
            <a:ext cx="9272954" cy="4370427"/>
          </a:xfrm>
          <a:prstGeom prst="rect">
            <a:avLst/>
          </a:prstGeom>
        </p:spPr>
        <p:txBody>
          <a:bodyPr wrap="square">
            <a:spAutoFit/>
          </a:bodyPr>
          <a:lstStyle/>
          <a:p>
            <a:pPr algn="just"/>
            <a:r>
              <a:rPr lang="es-CO" sz="4800" spc="-300" dirty="0"/>
              <a:t>Llegar a ser una  compañía líder a nivel nacional reconocida por nuestro trabajo de telecomunicaciones para sí satisfacer las necesidades de los clientes  en la venta de servicios.</a:t>
            </a:r>
          </a:p>
          <a:p>
            <a:pPr algn="just"/>
            <a:endParaRPr lang="es-CO" spc="-300" dirty="0"/>
          </a:p>
          <a:p>
            <a:pPr algn="just"/>
            <a:endParaRPr lang="es-CO" sz="2400" spc="-300" dirty="0"/>
          </a:p>
        </p:txBody>
      </p:sp>
      <p:pic>
        <p:nvPicPr>
          <p:cNvPr id="2050" name="Picture 2" descr="Visión empresarial: Qué es, importancia y cómo crearla"/>
          <p:cNvPicPr>
            <a:picLocks noChangeAspect="1" noChangeArrowheads="1"/>
          </p:cNvPicPr>
          <p:nvPr/>
        </p:nvPicPr>
        <p:blipFill rotWithShape="1">
          <a:blip r:embed="rId4">
            <a:extLst>
              <a:ext uri="{28A0092B-C50C-407E-A947-70E740481C1C}">
                <a14:useLocalDpi xmlns:a14="http://schemas.microsoft.com/office/drawing/2010/main" val="0"/>
              </a:ext>
            </a:extLst>
          </a:blip>
          <a:srcRect l="341" t="-884" r="45902" b="2652"/>
          <a:stretch/>
        </p:blipFill>
        <p:spPr bwMode="auto">
          <a:xfrm>
            <a:off x="12218620" y="5677708"/>
            <a:ext cx="9726979" cy="781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256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a:blip r:embed="rId5"/>
          <a:stretch>
            <a:fillRect/>
          </a:stretch>
        </p:blipFill>
        <p:spPr>
          <a:xfrm>
            <a:off x="0" y="0"/>
            <a:ext cx="24384000" cy="15748000"/>
          </a:xfrm>
          <a:prstGeom prst="rect">
            <a:avLst/>
          </a:prstGeom>
        </p:spPr>
      </p:pic>
    </p:spTree>
    <p:extLst>
      <p:ext uri="{BB962C8B-B14F-4D97-AF65-F5344CB8AC3E}">
        <p14:creationId xmlns:p14="http://schemas.microsoft.com/office/powerpoint/2010/main" val="2399235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a:blip r:embed="rId5"/>
          <a:stretch>
            <a:fillRect/>
          </a:stretch>
        </p:blipFill>
        <p:spPr>
          <a:xfrm>
            <a:off x="-1" y="0"/>
            <a:ext cx="24384001" cy="14806063"/>
          </a:xfrm>
          <a:prstGeom prst="rect">
            <a:avLst/>
          </a:prstGeom>
        </p:spPr>
      </p:pic>
    </p:spTree>
    <p:extLst>
      <p:ext uri="{BB962C8B-B14F-4D97-AF65-F5344CB8AC3E}">
        <p14:creationId xmlns:p14="http://schemas.microsoft.com/office/powerpoint/2010/main" val="24562022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8"/>
          <p:cNvSpPr txBox="1"/>
          <p:nvPr/>
        </p:nvSpPr>
        <p:spPr>
          <a:xfrm>
            <a:off x="4639242" y="7740856"/>
            <a:ext cx="6272598" cy="975242"/>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600"/>
              <a:buFont typeface="Helvetica Neue"/>
              <a:buNone/>
            </a:pPr>
            <a:r>
              <a:rPr lang="es-CO" sz="5400" b="1" i="0" u="none" strike="noStrike" cap="none" dirty="0">
                <a:solidFill>
                  <a:schemeClr val="tx1"/>
                </a:solidFill>
                <a:latin typeface="Helvetica Neue"/>
                <a:ea typeface="Helvetica Neue"/>
                <a:cs typeface="Helvetica Neue"/>
                <a:sym typeface="Helvetica Neue"/>
              </a:rPr>
              <a:t>Agradecimientos</a:t>
            </a:r>
            <a:endParaRPr sz="2400" dirty="0">
              <a:solidFill>
                <a:schemeClr val="tx1"/>
              </a:solidFill>
            </a:endParaRPr>
          </a:p>
        </p:txBody>
      </p:sp>
      <p:sp>
        <p:nvSpPr>
          <p:cNvPr id="3" name="CuadroTexto 2"/>
          <p:cNvSpPr txBox="1"/>
          <p:nvPr/>
        </p:nvSpPr>
        <p:spPr>
          <a:xfrm>
            <a:off x="14417040" y="4976613"/>
            <a:ext cx="7010400" cy="7478970"/>
          </a:xfrm>
          <a:prstGeom prst="rect">
            <a:avLst/>
          </a:prstGeom>
          <a:noFill/>
        </p:spPr>
        <p:txBody>
          <a:bodyPr wrap="square" rtlCol="0">
            <a:spAutoFit/>
          </a:bodyPr>
          <a:lstStyle/>
          <a:p>
            <a:r>
              <a:rPr lang="es-CO" sz="4800" dirty="0" smtClean="0"/>
              <a:t>Al Sena por haber permitido la formación académica en un nuevo ciclo para nosotros los aprendices con la finalidad de superarnos, también  agradecer por el apoyo y el tiempo dedicado de los instructores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5363309" y="4185139"/>
            <a:ext cx="12555416" cy="1261884"/>
          </a:xfrm>
          <a:prstGeom prst="rect">
            <a:avLst/>
          </a:prstGeom>
          <a:ln>
            <a:solidFill>
              <a:srgbClr val="FF0000"/>
            </a:solidFill>
          </a:ln>
          <a:effectLst>
            <a:glow rad="63500">
              <a:schemeClr val="accent1">
                <a:satMod val="175000"/>
                <a:alpha val="40000"/>
              </a:schemeClr>
            </a:glow>
          </a:effectLst>
          <a:scene3d>
            <a:camera prst="perspectiveRight"/>
            <a:lightRig rig="threePt" dir="t"/>
          </a:scene3d>
          <a:sp3d>
            <a:bevelT/>
          </a:sp3d>
        </p:spPr>
        <p:txBody>
          <a:bodyPr wrap="square">
            <a:spAutoFit/>
          </a:bodyPr>
          <a:lstStyle/>
          <a:p>
            <a:pPr lvl="0" algn="just">
              <a:tabLst>
                <a:tab pos="1237615" algn="l"/>
              </a:tabLst>
            </a:pPr>
            <a:r>
              <a:rPr lang="es-ES" sz="4400" b="1" i="1" dirty="0" smtClean="0">
                <a:latin typeface="Arial" panose="020B0604020202020204" pitchFamily="34" charset="0"/>
                <a:ea typeface="Trebuchet MS" panose="020B0603020202020204" pitchFamily="34" charset="0"/>
                <a:cs typeface="Arial" panose="020B0604020202020204" pitchFamily="34" charset="0"/>
              </a:rPr>
              <a:t>NECESIDAD</a:t>
            </a:r>
            <a:r>
              <a:rPr lang="es-ES" sz="4400" b="1" i="1" spc="-85" dirty="0" smtClean="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O</a:t>
            </a:r>
            <a:r>
              <a:rPr lang="es-ES" sz="4400" b="1" i="1" spc="-95" dirty="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SITUACIÓN</a:t>
            </a:r>
            <a:r>
              <a:rPr lang="es-ES" sz="4400" b="1" i="1" spc="-80" dirty="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DEL</a:t>
            </a:r>
            <a:r>
              <a:rPr lang="es-ES" sz="4400" b="1" i="1" spc="-85" dirty="0">
                <a:latin typeface="Arial" panose="020B0604020202020204" pitchFamily="34" charset="0"/>
                <a:ea typeface="Trebuchet MS" panose="020B0603020202020204" pitchFamily="34" charset="0"/>
                <a:cs typeface="Arial" panose="020B0604020202020204" pitchFamily="34" charset="0"/>
              </a:rPr>
              <a:t> </a:t>
            </a:r>
            <a:r>
              <a:rPr lang="es-ES" sz="4400" b="1" i="1" dirty="0" smtClean="0">
                <a:latin typeface="Arial" panose="020B0604020202020204" pitchFamily="34" charset="0"/>
                <a:ea typeface="Trebuchet MS" panose="020B0603020202020204" pitchFamily="34" charset="0"/>
                <a:cs typeface="Arial" panose="020B0604020202020204" pitchFamily="34" charset="0"/>
              </a:rPr>
              <a:t>PROBLEMA</a:t>
            </a:r>
            <a:endParaRPr lang="es-CO" sz="4000" b="1" i="1" dirty="0" smtClean="0">
              <a:latin typeface="Arial" panose="020B0604020202020204" pitchFamily="34" charset="0"/>
              <a:ea typeface="Trebuchet MS" panose="020B0603020202020204" pitchFamily="34" charset="0"/>
              <a:cs typeface="Arial" panose="020B0604020202020204" pitchFamily="34" charset="0"/>
            </a:endParaRPr>
          </a:p>
          <a:p>
            <a:pPr algn="just"/>
            <a:r>
              <a:rPr lang="es-ES" sz="3200" b="1" dirty="0" smtClean="0">
                <a:latin typeface="Arial" panose="020B0604020202020204" pitchFamily="34" charset="0"/>
                <a:ea typeface="Lucida Sans Unicode" panose="020B0602030504020204" pitchFamily="34" charset="0"/>
                <a:cs typeface="Arial" panose="020B0604020202020204" pitchFamily="34" charset="0"/>
              </a:rPr>
              <a:t> </a:t>
            </a:r>
            <a:endParaRPr lang="es-CO" sz="2800" dirty="0">
              <a:effectLst/>
              <a:latin typeface="Arial" panose="020B0604020202020204" pitchFamily="34" charset="0"/>
              <a:ea typeface="Lucida Sans Unicode" panose="020B0602030504020204" pitchFamily="34" charset="0"/>
              <a:cs typeface="Arial" panose="020B0604020202020204" pitchFamily="34" charset="0"/>
            </a:endParaRPr>
          </a:p>
        </p:txBody>
      </p:sp>
      <p:sp>
        <p:nvSpPr>
          <p:cNvPr id="5" name="Rectángulo 4"/>
          <p:cNvSpPr/>
          <p:nvPr/>
        </p:nvSpPr>
        <p:spPr>
          <a:xfrm>
            <a:off x="4079632" y="2277626"/>
            <a:ext cx="18534183"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6" name="Rectángulo 5"/>
          <p:cNvSpPr/>
          <p:nvPr/>
        </p:nvSpPr>
        <p:spPr>
          <a:xfrm>
            <a:off x="1981200" y="5907986"/>
            <a:ext cx="10644554" cy="7478970"/>
          </a:xfrm>
          <a:prstGeom prst="rect">
            <a:avLst/>
          </a:prstGeom>
        </p:spPr>
        <p:txBody>
          <a:bodyPr wrap="square">
            <a:spAutoFit/>
          </a:bodyPr>
          <a:lstStyle/>
          <a:p>
            <a:pPr algn="just"/>
            <a:r>
              <a:rPr lang="es-CO" sz="4000" dirty="0"/>
              <a:t>La empresa busca sistematizar el proceso de conciliación con los asesores para que sea más cómodo,  ágil y práctico,  ya que por estar pasando su información de un cuaderno o una carpeta  Excel donde llevan un control de registro de ventas. Lleva un tiempo y un </a:t>
            </a:r>
            <a:r>
              <a:rPr lang="es-CO" sz="3600" dirty="0"/>
              <a:t>proceso</a:t>
            </a:r>
            <a:r>
              <a:rPr lang="es-CO" sz="4000" dirty="0"/>
              <a:t>, que pueden utilizar con otros usuario/cliente o también en su núcleo familiar, Ya que en la necesidad de nuestro cliente es obtener una mayor respuesta  conforme a la comodidad del servicio con su información</a:t>
            </a:r>
          </a:p>
        </p:txBody>
      </p:sp>
      <p:pic>
        <p:nvPicPr>
          <p:cNvPr id="8" name="Imagen 7"/>
          <p:cNvPicPr>
            <a:picLocks noChangeAspect="1"/>
          </p:cNvPicPr>
          <p:nvPr/>
        </p:nvPicPr>
        <p:blipFill>
          <a:blip r:embed="rId4"/>
          <a:stretch>
            <a:fillRect/>
          </a:stretch>
        </p:blipFill>
        <p:spPr>
          <a:xfrm>
            <a:off x="12930554" y="6189784"/>
            <a:ext cx="9144000" cy="6435969"/>
          </a:xfrm>
          <a:prstGeom prst="rect">
            <a:avLst/>
          </a:prstGeom>
        </p:spPr>
      </p:pic>
    </p:spTree>
    <p:extLst>
      <p:ext uri="{BB962C8B-B14F-4D97-AF65-F5344CB8AC3E}">
        <p14:creationId xmlns:p14="http://schemas.microsoft.com/office/powerpoint/2010/main" val="173942462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3" name="Rectángulo 2"/>
          <p:cNvSpPr/>
          <p:nvPr/>
        </p:nvSpPr>
        <p:spPr>
          <a:xfrm>
            <a:off x="5521569" y="4360986"/>
            <a:ext cx="14032523" cy="769441"/>
          </a:xfrm>
          <a:prstGeom prst="rect">
            <a:avLst/>
          </a:prstGeom>
          <a:ln>
            <a:solidFill>
              <a:srgbClr val="FF0000"/>
            </a:solidFill>
          </a:ln>
          <a:effectLst>
            <a:glow rad="101600">
              <a:schemeClr val="accent1">
                <a:satMod val="175000"/>
                <a:alpha val="40000"/>
              </a:schemeClr>
            </a:glow>
          </a:effectLst>
          <a:scene3d>
            <a:camera prst="perspectiveAbove"/>
            <a:lightRig rig="threePt" dir="t"/>
          </a:scene3d>
        </p:spPr>
        <p:txBody>
          <a:bodyPr wrap="square">
            <a:spAutoFit/>
          </a:bodyPr>
          <a:lstStyle/>
          <a:p>
            <a:r>
              <a:rPr lang="es-CO" sz="4400" dirty="0" smtClean="0"/>
              <a:t>Por </a:t>
            </a:r>
            <a:r>
              <a:rPr lang="es-CO" sz="4400" dirty="0"/>
              <a:t>qué se crea el software y cuáles son las </a:t>
            </a:r>
            <a:r>
              <a:rPr lang="es-CO" sz="4400" dirty="0" smtClean="0"/>
              <a:t>ventajas</a:t>
            </a:r>
            <a:endParaRPr lang="es-CO" sz="4400" dirty="0"/>
          </a:p>
        </p:txBody>
      </p:sp>
      <p:sp>
        <p:nvSpPr>
          <p:cNvPr id="4" name="Rectángulo 3"/>
          <p:cNvSpPr/>
          <p:nvPr/>
        </p:nvSpPr>
        <p:spPr>
          <a:xfrm>
            <a:off x="2473568" y="5767237"/>
            <a:ext cx="9378463" cy="6863417"/>
          </a:xfrm>
          <a:prstGeom prst="rect">
            <a:avLst/>
          </a:prstGeom>
        </p:spPr>
        <p:txBody>
          <a:bodyPr wrap="square">
            <a:spAutoFit/>
          </a:bodyPr>
          <a:lstStyle/>
          <a:p>
            <a:pPr algn="just"/>
            <a:r>
              <a:rPr lang="es-CO" sz="4400" dirty="0"/>
              <a:t>Está basado principalmente en brindar una solución y </a:t>
            </a:r>
            <a:r>
              <a:rPr lang="es-CO" sz="4400" dirty="0" smtClean="0"/>
              <a:t>satisfacer </a:t>
            </a:r>
            <a:r>
              <a:rPr lang="es-CO" sz="4400" dirty="0"/>
              <a:t>a la empresa en el manejo de una aplicación con un fácil acceso y eficiencia .</a:t>
            </a:r>
            <a:r>
              <a:rPr lang="es-CO" sz="4400" dirty="0" smtClean="0"/>
              <a:t>La </a:t>
            </a:r>
            <a:r>
              <a:rPr lang="es-CO" sz="4400" dirty="0"/>
              <a:t>ventaja de esto es que va a estar enfocado especialmente en el control y seguimientos de las ventas y comisiones hechas por cada asesor lo que ayudar a minimizar los tiempos con el cliente.</a:t>
            </a:r>
          </a:p>
        </p:txBody>
      </p:sp>
      <p:pic>
        <p:nvPicPr>
          <p:cNvPr id="5" name="Imagen 4"/>
          <p:cNvPicPr>
            <a:picLocks noChangeAspect="1"/>
          </p:cNvPicPr>
          <p:nvPr/>
        </p:nvPicPr>
        <p:blipFill rotWithShape="1">
          <a:blip r:embed="rId4"/>
          <a:srcRect l="43269"/>
          <a:stretch/>
        </p:blipFill>
        <p:spPr>
          <a:xfrm>
            <a:off x="12564301" y="5767237"/>
            <a:ext cx="9521976" cy="78677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4463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4" name="Rectángulo 3"/>
          <p:cNvSpPr/>
          <p:nvPr/>
        </p:nvSpPr>
        <p:spPr>
          <a:xfrm>
            <a:off x="3622432" y="4407733"/>
            <a:ext cx="17901138" cy="923330"/>
          </a:xfrm>
          <a:prstGeom prst="rect">
            <a:avLst/>
          </a:prstGeom>
          <a:ln>
            <a:solidFill>
              <a:srgbClr val="FF0000"/>
            </a:solidFill>
          </a:ln>
          <a:effectLst>
            <a:glow rad="101600">
              <a:schemeClr val="accent1">
                <a:satMod val="175000"/>
                <a:alpha val="40000"/>
              </a:schemeClr>
            </a:glow>
          </a:effectLst>
          <a:scene3d>
            <a:camera prst="perspectiveAbove"/>
            <a:lightRig rig="threePt" dir="t"/>
          </a:scene3d>
        </p:spPr>
        <p:txBody>
          <a:bodyPr wrap="square">
            <a:spAutoFit/>
          </a:bodyPr>
          <a:lstStyle/>
          <a:p>
            <a:endParaRPr lang="es-CO" sz="1800" dirty="0"/>
          </a:p>
          <a:p>
            <a:r>
              <a:rPr lang="es-CO" sz="3600" dirty="0" smtClean="0"/>
              <a:t>PLANTEAMIENTO DESDE </a:t>
            </a:r>
            <a:r>
              <a:rPr lang="es-CO" sz="3600" dirty="0"/>
              <a:t>EL PUNTO DE VISTA DE SISTEMA DE INFORMACIÓN</a:t>
            </a:r>
          </a:p>
        </p:txBody>
      </p:sp>
      <p:sp>
        <p:nvSpPr>
          <p:cNvPr id="5" name="Rectángulo 4"/>
          <p:cNvSpPr/>
          <p:nvPr/>
        </p:nvSpPr>
        <p:spPr>
          <a:xfrm>
            <a:off x="-7373815" y="850377"/>
            <a:ext cx="12121662" cy="307777"/>
          </a:xfrm>
          <a:prstGeom prst="rect">
            <a:avLst/>
          </a:prstGeom>
        </p:spPr>
        <p:txBody>
          <a:bodyPr wrap="square">
            <a:spAutoFit/>
          </a:bodyPr>
          <a:lstStyle/>
          <a:p>
            <a:r>
              <a:rPr lang="es-CO" dirty="0" smtClean="0"/>
              <a:t> </a:t>
            </a:r>
            <a:endParaRPr lang="es-CO" dirty="0"/>
          </a:p>
        </p:txBody>
      </p:sp>
      <p:sp>
        <p:nvSpPr>
          <p:cNvPr id="6" name="CuadroTexto 5"/>
          <p:cNvSpPr txBox="1"/>
          <p:nvPr/>
        </p:nvSpPr>
        <p:spPr>
          <a:xfrm>
            <a:off x="2982662" y="5767052"/>
            <a:ext cx="18927769" cy="584775"/>
          </a:xfrm>
          <a:prstGeom prst="rect">
            <a:avLst/>
          </a:prstGeom>
          <a:noFill/>
        </p:spPr>
        <p:txBody>
          <a:bodyPr wrap="square" rtlCol="0">
            <a:spAutoFit/>
          </a:bodyPr>
          <a:lstStyle/>
          <a:p>
            <a:r>
              <a:rPr lang="es-CO" sz="3200" dirty="0" smtClean="0"/>
              <a:t>Brindaremos una aplicación que tenga acceso controlado  por los funcionarios de la misma entidad </a:t>
            </a:r>
            <a:endParaRPr lang="es-CO" sz="3200" dirty="0"/>
          </a:p>
        </p:txBody>
      </p:sp>
      <p:sp>
        <p:nvSpPr>
          <p:cNvPr id="7" name="CuadroTexto 6"/>
          <p:cNvSpPr txBox="1"/>
          <p:nvPr/>
        </p:nvSpPr>
        <p:spPr>
          <a:xfrm>
            <a:off x="2717722" y="6351827"/>
            <a:ext cx="5144925" cy="2308324"/>
          </a:xfrm>
          <a:prstGeom prst="rect">
            <a:avLst/>
          </a:prstGeom>
          <a:noFill/>
        </p:spPr>
        <p:txBody>
          <a:bodyPr wrap="square" rtlCol="0">
            <a:spAutoFit/>
          </a:bodyPr>
          <a:lstStyle/>
          <a:p>
            <a:r>
              <a:rPr lang="es-CO" sz="3600" dirty="0" smtClean="0"/>
              <a:t>1) Se podrá encontrar y verificar la información de la aplicación manejada </a:t>
            </a:r>
            <a:endParaRPr lang="es-CO" sz="3600" dirty="0"/>
          </a:p>
        </p:txBody>
      </p:sp>
      <p:sp>
        <p:nvSpPr>
          <p:cNvPr id="8" name="CuadroTexto 7"/>
          <p:cNvSpPr txBox="1"/>
          <p:nvPr/>
        </p:nvSpPr>
        <p:spPr>
          <a:xfrm>
            <a:off x="9239422" y="6624771"/>
            <a:ext cx="5985493" cy="1200329"/>
          </a:xfrm>
          <a:prstGeom prst="rect">
            <a:avLst/>
          </a:prstGeom>
          <a:noFill/>
        </p:spPr>
        <p:txBody>
          <a:bodyPr wrap="square" rtlCol="0">
            <a:spAutoFit/>
          </a:bodyPr>
          <a:lstStyle/>
          <a:p>
            <a:r>
              <a:rPr lang="es-CO" sz="3600" dirty="0" smtClean="0"/>
              <a:t>2) Tendrá  usuario y contraseña </a:t>
            </a:r>
            <a:endParaRPr lang="es-CO" sz="3600" dirty="0"/>
          </a:p>
        </p:txBody>
      </p:sp>
      <p:sp>
        <p:nvSpPr>
          <p:cNvPr id="9" name="CuadroTexto 8"/>
          <p:cNvSpPr txBox="1"/>
          <p:nvPr/>
        </p:nvSpPr>
        <p:spPr>
          <a:xfrm>
            <a:off x="14201579" y="6591034"/>
            <a:ext cx="8060478" cy="1754326"/>
          </a:xfrm>
          <a:prstGeom prst="rect">
            <a:avLst/>
          </a:prstGeom>
          <a:noFill/>
        </p:spPr>
        <p:txBody>
          <a:bodyPr wrap="square" rtlCol="0">
            <a:spAutoFit/>
          </a:bodyPr>
          <a:lstStyle/>
          <a:p>
            <a:r>
              <a:rPr lang="es-CO" sz="3600" dirty="0" smtClean="0"/>
              <a:t>3)  Se verificara que cada información subida a la aplicación sobre las ventas sean  reales y no haya fraude en ellas </a:t>
            </a:r>
            <a:endParaRPr lang="es-CO" sz="3600" dirty="0"/>
          </a:p>
        </p:txBody>
      </p:sp>
      <p:sp>
        <p:nvSpPr>
          <p:cNvPr id="10" name="CuadroTexto 9"/>
          <p:cNvSpPr txBox="1"/>
          <p:nvPr/>
        </p:nvSpPr>
        <p:spPr>
          <a:xfrm>
            <a:off x="2773392" y="9062798"/>
            <a:ext cx="5563462" cy="1754326"/>
          </a:xfrm>
          <a:prstGeom prst="rect">
            <a:avLst/>
          </a:prstGeom>
          <a:noFill/>
        </p:spPr>
        <p:txBody>
          <a:bodyPr wrap="square" rtlCol="0">
            <a:spAutoFit/>
          </a:bodyPr>
          <a:lstStyle/>
          <a:p>
            <a:pPr algn="just"/>
            <a:r>
              <a:rPr lang="es-CO" sz="3600" dirty="0" smtClean="0"/>
              <a:t>4) </a:t>
            </a:r>
            <a:r>
              <a:rPr lang="es-CO" sz="3600" dirty="0"/>
              <a:t>v</a:t>
            </a:r>
            <a:r>
              <a:rPr lang="es-CO" sz="3600" dirty="0" smtClean="0"/>
              <a:t>a generar el valor de la comisión de cada venta real</a:t>
            </a:r>
            <a:endParaRPr lang="es-CO" sz="3600" dirty="0"/>
          </a:p>
        </p:txBody>
      </p:sp>
      <p:sp>
        <p:nvSpPr>
          <p:cNvPr id="12" name="CuadroTexto 11"/>
          <p:cNvSpPr txBox="1"/>
          <p:nvPr/>
        </p:nvSpPr>
        <p:spPr>
          <a:xfrm>
            <a:off x="8887796" y="9098078"/>
            <a:ext cx="5313783" cy="1754326"/>
          </a:xfrm>
          <a:prstGeom prst="rect">
            <a:avLst/>
          </a:prstGeom>
          <a:noFill/>
        </p:spPr>
        <p:txBody>
          <a:bodyPr wrap="square" rtlCol="0">
            <a:spAutoFit/>
          </a:bodyPr>
          <a:lstStyle/>
          <a:p>
            <a:r>
              <a:rPr lang="es-CO" sz="3600" dirty="0" smtClean="0"/>
              <a:t>5) Se ara un descuento sobre cada fraude en la venta</a:t>
            </a:r>
            <a:endParaRPr lang="es-CO" sz="3600" dirty="0"/>
          </a:p>
        </p:txBody>
      </p:sp>
      <p:sp>
        <p:nvSpPr>
          <p:cNvPr id="14" name="CuadroTexto 13"/>
          <p:cNvSpPr txBox="1"/>
          <p:nvPr/>
        </p:nvSpPr>
        <p:spPr>
          <a:xfrm>
            <a:off x="14201579" y="9218685"/>
            <a:ext cx="7708852" cy="1200329"/>
          </a:xfrm>
          <a:prstGeom prst="rect">
            <a:avLst/>
          </a:prstGeom>
          <a:noFill/>
        </p:spPr>
        <p:txBody>
          <a:bodyPr wrap="square" rtlCol="0">
            <a:spAutoFit/>
          </a:bodyPr>
          <a:lstStyle/>
          <a:p>
            <a:r>
              <a:rPr lang="es-CO" sz="3600" dirty="0"/>
              <a:t>6</a:t>
            </a:r>
            <a:r>
              <a:rPr lang="es-CO" sz="3600" dirty="0" smtClean="0"/>
              <a:t>) Se podrá ver jornada laboral de los asesores </a:t>
            </a:r>
            <a:endParaRPr lang="es-CO" sz="3600" dirty="0"/>
          </a:p>
        </p:txBody>
      </p:sp>
      <p:sp>
        <p:nvSpPr>
          <p:cNvPr id="15" name="CuadroTexto 14"/>
          <p:cNvSpPr txBox="1"/>
          <p:nvPr/>
        </p:nvSpPr>
        <p:spPr>
          <a:xfrm>
            <a:off x="2717723" y="11371122"/>
            <a:ext cx="6170074" cy="1077218"/>
          </a:xfrm>
          <a:prstGeom prst="rect">
            <a:avLst/>
          </a:prstGeom>
          <a:noFill/>
        </p:spPr>
        <p:txBody>
          <a:bodyPr wrap="square" rtlCol="0">
            <a:spAutoFit/>
          </a:bodyPr>
          <a:lstStyle/>
          <a:p>
            <a:r>
              <a:rPr lang="es-CO" sz="3200" dirty="0" smtClean="0"/>
              <a:t>7) Se podrá obtener las balance de las  ventas </a:t>
            </a:r>
            <a:endParaRPr lang="es-CO" sz="3200" dirty="0"/>
          </a:p>
        </p:txBody>
      </p:sp>
      <p:sp>
        <p:nvSpPr>
          <p:cNvPr id="16" name="CuadroTexto 15"/>
          <p:cNvSpPr txBox="1"/>
          <p:nvPr/>
        </p:nvSpPr>
        <p:spPr>
          <a:xfrm>
            <a:off x="8800580" y="11605122"/>
            <a:ext cx="6663795" cy="646331"/>
          </a:xfrm>
          <a:prstGeom prst="rect">
            <a:avLst/>
          </a:prstGeom>
          <a:noFill/>
        </p:spPr>
        <p:txBody>
          <a:bodyPr wrap="square" rtlCol="0">
            <a:spAutoFit/>
          </a:bodyPr>
          <a:lstStyle/>
          <a:p>
            <a:r>
              <a:rPr lang="es-CO" sz="3600" dirty="0" smtClean="0"/>
              <a:t>8) Actualización de datos</a:t>
            </a:r>
            <a:endParaRPr lang="es-CO" sz="3600" dirty="0"/>
          </a:p>
        </p:txBody>
      </p:sp>
      <p:sp>
        <p:nvSpPr>
          <p:cNvPr id="17" name="CuadroTexto 16"/>
          <p:cNvSpPr txBox="1"/>
          <p:nvPr/>
        </p:nvSpPr>
        <p:spPr>
          <a:xfrm>
            <a:off x="14203441" y="11715346"/>
            <a:ext cx="8058616" cy="646331"/>
          </a:xfrm>
          <a:prstGeom prst="rect">
            <a:avLst/>
          </a:prstGeom>
          <a:noFill/>
        </p:spPr>
        <p:txBody>
          <a:bodyPr wrap="none" rtlCol="0">
            <a:spAutoFit/>
          </a:bodyPr>
          <a:lstStyle/>
          <a:p>
            <a:r>
              <a:rPr lang="es-CO" sz="3600" dirty="0" smtClean="0"/>
              <a:t>8)Se puede establecer ruta de trabajo </a:t>
            </a:r>
            <a:endParaRPr lang="es-CO" sz="3600" dirty="0"/>
          </a:p>
        </p:txBody>
      </p:sp>
    </p:spTree>
    <p:extLst>
      <p:ext uri="{BB962C8B-B14F-4D97-AF65-F5344CB8AC3E}">
        <p14:creationId xmlns:p14="http://schemas.microsoft.com/office/powerpoint/2010/main" val="25890055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3" name="CuadroTexto 2"/>
          <p:cNvSpPr txBox="1"/>
          <p:nvPr/>
        </p:nvSpPr>
        <p:spPr>
          <a:xfrm>
            <a:off x="7631722" y="4326299"/>
            <a:ext cx="7109639" cy="923330"/>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5400" dirty="0" smtClean="0"/>
              <a:t>OBJETIVO GENERAL</a:t>
            </a:r>
            <a:endParaRPr lang="es-CO" sz="5400" dirty="0"/>
          </a:p>
        </p:txBody>
      </p:sp>
      <p:sp>
        <p:nvSpPr>
          <p:cNvPr id="4" name="Rectángulo 3"/>
          <p:cNvSpPr/>
          <p:nvPr/>
        </p:nvSpPr>
        <p:spPr>
          <a:xfrm>
            <a:off x="2429811" y="5964295"/>
            <a:ext cx="10403823" cy="5262979"/>
          </a:xfrm>
          <a:prstGeom prst="rect">
            <a:avLst/>
          </a:prstGeom>
        </p:spPr>
        <p:txBody>
          <a:bodyPr wrap="square">
            <a:spAutoFit/>
          </a:bodyPr>
          <a:lstStyle/>
          <a:p>
            <a:pPr algn="just"/>
            <a:r>
              <a:rPr lang="es-CO" sz="4800" dirty="0" smtClean="0"/>
              <a:t>Generar </a:t>
            </a:r>
            <a:r>
              <a:rPr lang="es-CO" sz="4800" dirty="0"/>
              <a:t>una agilidad, un rendimiento, eficacia, soporte y estabilidad brindando </a:t>
            </a:r>
            <a:r>
              <a:rPr lang="es-CO" sz="4800" dirty="0" smtClean="0"/>
              <a:t>una facilidad </a:t>
            </a:r>
            <a:r>
              <a:rPr lang="es-CO" sz="4800" dirty="0"/>
              <a:t>de manejo de la aplicación teniendo como soporte en su acceso todo tipo </a:t>
            </a:r>
            <a:r>
              <a:rPr lang="es-CO" sz="4800" dirty="0" smtClean="0"/>
              <a:t>de información </a:t>
            </a:r>
            <a:r>
              <a:rPr lang="es-CO" sz="4800" dirty="0"/>
              <a:t>dando una tecnificación</a:t>
            </a:r>
            <a:r>
              <a:rPr lang="es-CO" sz="2400" dirty="0"/>
              <a:t>.</a:t>
            </a:r>
          </a:p>
        </p:txBody>
      </p:sp>
      <p:pic>
        <p:nvPicPr>
          <p:cNvPr id="5" name="Imagen 4"/>
          <p:cNvPicPr>
            <a:picLocks noChangeAspect="1"/>
          </p:cNvPicPr>
          <p:nvPr/>
        </p:nvPicPr>
        <p:blipFill>
          <a:blip r:embed="rId4"/>
          <a:stretch>
            <a:fillRect/>
          </a:stretch>
        </p:blipFill>
        <p:spPr>
          <a:xfrm>
            <a:off x="13165017" y="5720455"/>
            <a:ext cx="9108830" cy="6681886"/>
          </a:xfrm>
          <a:prstGeom prst="rect">
            <a:avLst/>
          </a:prstGeom>
        </p:spPr>
      </p:pic>
    </p:spTree>
    <p:extLst>
      <p:ext uri="{BB962C8B-B14F-4D97-AF65-F5344CB8AC3E}">
        <p14:creationId xmlns:p14="http://schemas.microsoft.com/office/powerpoint/2010/main" val="97295819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8022450" y="3851497"/>
            <a:ext cx="6790642" cy="707886"/>
          </a:xfrm>
          <a:prstGeom prst="rect">
            <a:avLst/>
          </a:prstGeom>
          <a:ln>
            <a:solidFill>
              <a:srgbClr val="FF0000"/>
            </a:solidFill>
          </a:ln>
          <a:effectLst>
            <a:glow rad="101600">
              <a:schemeClr val="accent1">
                <a:satMod val="175000"/>
                <a:alpha val="40000"/>
              </a:schemeClr>
            </a:glow>
          </a:effectLst>
          <a:scene3d>
            <a:camera prst="perspectiveAbove"/>
            <a:lightRig rig="threePt" dir="t"/>
          </a:scene3d>
        </p:spPr>
        <p:txBody>
          <a:bodyPr wrap="none">
            <a:spAutoFit/>
          </a:bodyPr>
          <a:lstStyle/>
          <a:p>
            <a:r>
              <a:rPr lang="es-CO" sz="4000" dirty="0"/>
              <a:t>OBJETIVOS ESPECIFICOS </a:t>
            </a:r>
          </a:p>
        </p:txBody>
      </p:sp>
      <p:pic>
        <p:nvPicPr>
          <p:cNvPr id="3" name="Imagen 2"/>
          <p:cNvPicPr>
            <a:picLocks noChangeAspect="1"/>
          </p:cNvPicPr>
          <p:nvPr/>
        </p:nvPicPr>
        <p:blipFill>
          <a:blip r:embed="rId4"/>
          <a:stretch>
            <a:fillRect/>
          </a:stretch>
        </p:blipFill>
        <p:spPr>
          <a:xfrm>
            <a:off x="3828049" y="1829271"/>
            <a:ext cx="19088230" cy="1749704"/>
          </a:xfrm>
          <a:prstGeom prst="rect">
            <a:avLst/>
          </a:prstGeom>
        </p:spPr>
      </p:pic>
      <p:sp>
        <p:nvSpPr>
          <p:cNvPr id="5" name="Rectángulo 4"/>
          <p:cNvSpPr/>
          <p:nvPr/>
        </p:nvSpPr>
        <p:spPr>
          <a:xfrm>
            <a:off x="1266050" y="5317067"/>
            <a:ext cx="11704883" cy="7017306"/>
          </a:xfrm>
          <a:prstGeom prst="rect">
            <a:avLst/>
          </a:prstGeom>
        </p:spPr>
        <p:txBody>
          <a:bodyPr wrap="square">
            <a:spAutoFit/>
          </a:bodyPr>
          <a:lstStyle/>
          <a:p>
            <a:pPr marL="1485900" marR="1301115" lvl="2" indent="-571500" algn="just">
              <a:buSzPts val="1100"/>
              <a:buFont typeface="Arial" panose="020B0604020202020204" pitchFamily="34" charset="0"/>
              <a:buChar char="•"/>
              <a:tabLst>
                <a:tab pos="1762760" algn="l"/>
                <a:tab pos="1763395" algn="l"/>
              </a:tabLst>
            </a:pPr>
            <a:r>
              <a:rPr lang="es-ES" sz="4000" dirty="0">
                <a:latin typeface="Arial" panose="020B0604020202020204" pitchFamily="34" charset="0"/>
                <a:ea typeface="Symbol" panose="05050102010706020507" pitchFamily="18" charset="2"/>
                <a:cs typeface="Symbol" panose="05050102010706020507" pitchFamily="18" charset="2"/>
              </a:rPr>
              <a:t>Recolectar información sobre todas las necesidades e inquietudes</a:t>
            </a:r>
            <a:r>
              <a:rPr lang="es-ES" sz="4000" spc="-33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que</a:t>
            </a:r>
            <a:r>
              <a:rPr lang="es-ES" sz="4000" spc="-1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tenga</a:t>
            </a:r>
            <a:r>
              <a:rPr lang="es-ES" sz="4000" spc="-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el</a:t>
            </a:r>
            <a:r>
              <a:rPr lang="es-ES" sz="4000" spc="-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cliente</a:t>
            </a:r>
            <a:r>
              <a:rPr lang="es-ES" sz="4000" spc="-2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para</a:t>
            </a:r>
            <a:r>
              <a:rPr lang="es-ES" sz="4000" spc="-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empezar</a:t>
            </a:r>
            <a:r>
              <a:rPr lang="es-ES" sz="4000" spc="-1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el desarrollo de</a:t>
            </a:r>
            <a:r>
              <a:rPr lang="es-ES" sz="4000" spc="-2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la</a:t>
            </a:r>
            <a:r>
              <a:rPr lang="es-ES" sz="4000" spc="-1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aplicación </a:t>
            </a:r>
            <a:endParaRPr lang="es-CO" sz="3600" dirty="0">
              <a:latin typeface="Lucida Sans Unicode" panose="020B0602030504020204" pitchFamily="34" charset="0"/>
              <a:ea typeface="Symbol" panose="05050102010706020507" pitchFamily="18" charset="2"/>
              <a:cs typeface="Symbol" panose="05050102010706020507" pitchFamily="18" charset="2"/>
            </a:endParaRPr>
          </a:p>
          <a:p>
            <a:pPr marL="1485900" lvl="2" indent="-571500" algn="just">
              <a:spcBef>
                <a:spcPts val="45"/>
              </a:spcBef>
              <a:buSzPts val="1100"/>
              <a:buFont typeface="Arial" panose="020B0604020202020204" pitchFamily="34" charset="0"/>
              <a:buChar char="•"/>
              <a:tabLst>
                <a:tab pos="1762760" algn="l"/>
                <a:tab pos="1763395" algn="l"/>
              </a:tabLst>
            </a:pPr>
            <a:r>
              <a:rPr lang="es-ES" sz="4000" dirty="0">
                <a:latin typeface="Arial" panose="020B0604020202020204" pitchFamily="34" charset="0"/>
                <a:ea typeface="Symbol" panose="05050102010706020507" pitchFamily="18" charset="2"/>
                <a:cs typeface="Symbol" panose="05050102010706020507" pitchFamily="18" charset="2"/>
              </a:rPr>
              <a:t>Realizar</a:t>
            </a:r>
            <a:r>
              <a:rPr lang="es-ES" sz="4000" spc="-1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pruebas</a:t>
            </a:r>
            <a:r>
              <a:rPr lang="es-ES" sz="4000" spc="-2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antes</a:t>
            </a:r>
            <a:r>
              <a:rPr lang="es-ES" sz="4000" spc="-2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de</a:t>
            </a:r>
            <a:r>
              <a:rPr lang="es-ES" sz="4000" spc="-1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la</a:t>
            </a:r>
            <a:r>
              <a:rPr lang="es-ES" sz="4000" spc="-1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entrega</a:t>
            </a:r>
            <a:endParaRPr lang="es-CO" sz="3600" dirty="0">
              <a:latin typeface="Lucida Sans Unicode" panose="020B0602030504020204" pitchFamily="34" charset="0"/>
              <a:ea typeface="Symbol" panose="05050102010706020507" pitchFamily="18" charset="2"/>
              <a:cs typeface="Symbol" panose="05050102010706020507" pitchFamily="18" charset="2"/>
            </a:endParaRPr>
          </a:p>
          <a:p>
            <a:pPr marL="1485900" marR="1543050" lvl="2" indent="-571500" algn="just">
              <a:spcBef>
                <a:spcPts val="950"/>
              </a:spcBef>
              <a:buSzPts val="1100"/>
              <a:buFont typeface="Arial" panose="020B0604020202020204" pitchFamily="34" charset="0"/>
              <a:buChar char="•"/>
              <a:tabLst>
                <a:tab pos="1762760" algn="l"/>
                <a:tab pos="1763395" algn="l"/>
              </a:tabLst>
            </a:pPr>
            <a:r>
              <a:rPr lang="es-ES" sz="4000" dirty="0">
                <a:latin typeface="Arial" panose="020B0604020202020204" pitchFamily="34" charset="0"/>
                <a:ea typeface="Symbol" panose="05050102010706020507" pitchFamily="18" charset="2"/>
                <a:cs typeface="Symbol" panose="05050102010706020507" pitchFamily="18" charset="2"/>
              </a:rPr>
              <a:t>Hay que confirmar que todas </a:t>
            </a:r>
            <a:r>
              <a:rPr lang="es-ES" sz="4000" dirty="0" smtClean="0">
                <a:latin typeface="Arial" panose="020B0604020202020204" pitchFamily="34" charset="0"/>
                <a:ea typeface="Symbol" panose="05050102010706020507" pitchFamily="18" charset="2"/>
                <a:cs typeface="Symbol" panose="05050102010706020507" pitchFamily="18" charset="2"/>
              </a:rPr>
              <a:t>las necesidades </a:t>
            </a:r>
            <a:r>
              <a:rPr lang="es-ES" sz="4000" dirty="0">
                <a:latin typeface="Arial" panose="020B0604020202020204" pitchFamily="34" charset="0"/>
                <a:ea typeface="Symbol" panose="05050102010706020507" pitchFamily="18" charset="2"/>
                <a:cs typeface="Symbol" panose="05050102010706020507" pitchFamily="18" charset="2"/>
              </a:rPr>
              <a:t>del cliente estén</a:t>
            </a:r>
            <a:r>
              <a:rPr lang="es-ES" sz="4000" spc="-33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terminadas</a:t>
            </a:r>
            <a:endParaRPr lang="es-CO" sz="3600" dirty="0">
              <a:latin typeface="Lucida Sans Unicode" panose="020B0602030504020204" pitchFamily="34" charset="0"/>
              <a:ea typeface="Symbol" panose="05050102010706020507" pitchFamily="18" charset="2"/>
              <a:cs typeface="Symbol" panose="05050102010706020507" pitchFamily="18" charset="2"/>
            </a:endParaRPr>
          </a:p>
          <a:p>
            <a:pPr marL="1485900" lvl="2" indent="-571500" algn="just">
              <a:spcBef>
                <a:spcPts val="50"/>
              </a:spcBef>
              <a:buSzPts val="1100"/>
              <a:buFont typeface="Arial" panose="020B0604020202020204" pitchFamily="34" charset="0"/>
              <a:buChar char="•"/>
              <a:tabLst>
                <a:tab pos="1762760" algn="l"/>
                <a:tab pos="1763395" algn="l"/>
              </a:tabLst>
            </a:pPr>
            <a:r>
              <a:rPr lang="es-ES" sz="4000" dirty="0">
                <a:latin typeface="Arial" panose="020B0604020202020204" pitchFamily="34" charset="0"/>
                <a:ea typeface="Symbol" panose="05050102010706020507" pitchFamily="18" charset="2"/>
                <a:cs typeface="Symbol" panose="05050102010706020507" pitchFamily="18" charset="2"/>
              </a:rPr>
              <a:t>Capacitación</a:t>
            </a:r>
            <a:r>
              <a:rPr lang="es-ES" sz="4000" spc="-1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sobre</a:t>
            </a:r>
            <a:r>
              <a:rPr lang="es-ES" sz="4000" spc="-1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el</a:t>
            </a:r>
            <a:r>
              <a:rPr lang="es-ES" sz="4000" spc="-1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manejo</a:t>
            </a:r>
            <a:r>
              <a:rPr lang="es-ES" sz="4000" spc="-1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de</a:t>
            </a:r>
            <a:r>
              <a:rPr lang="es-ES" sz="4000" spc="-15" dirty="0">
                <a:latin typeface="Arial" panose="020B0604020202020204" pitchFamily="34" charset="0"/>
                <a:ea typeface="Symbol" panose="05050102010706020507" pitchFamily="18" charset="2"/>
                <a:cs typeface="Symbol" panose="05050102010706020507" pitchFamily="18" charset="2"/>
              </a:rPr>
              <a:t> </a:t>
            </a:r>
            <a:r>
              <a:rPr lang="es-ES" sz="4000" dirty="0" smtClean="0">
                <a:latin typeface="Arial" panose="020B0604020202020204" pitchFamily="34" charset="0"/>
                <a:ea typeface="Symbol" panose="05050102010706020507" pitchFamily="18" charset="2"/>
                <a:cs typeface="Symbol" panose="05050102010706020507" pitchFamily="18" charset="2"/>
              </a:rPr>
              <a:t>la</a:t>
            </a:r>
          </a:p>
          <a:p>
            <a:pPr marL="1485900" lvl="2" indent="-571500" algn="just">
              <a:spcBef>
                <a:spcPts val="50"/>
              </a:spcBef>
              <a:buSzPts val="1100"/>
              <a:buFont typeface="Arial" panose="020B0604020202020204" pitchFamily="34" charset="0"/>
              <a:buChar char="•"/>
              <a:tabLst>
                <a:tab pos="1762760" algn="l"/>
                <a:tab pos="1763395" algn="l"/>
              </a:tabLst>
            </a:pPr>
            <a:r>
              <a:rPr lang="es-ES" sz="4000" spc="-5" dirty="0" smtClean="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página</a:t>
            </a:r>
            <a:r>
              <a:rPr lang="es-ES" sz="4000" spc="-1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para</a:t>
            </a:r>
            <a:r>
              <a:rPr lang="es-ES" sz="4000" spc="-2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los</a:t>
            </a:r>
            <a:r>
              <a:rPr lang="es-ES" sz="4000" spc="-1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empleados</a:t>
            </a:r>
            <a:endParaRPr lang="es-CO" sz="3600" dirty="0">
              <a:latin typeface="Lucida Sans Unicode" panose="020B0602030504020204" pitchFamily="34" charset="0"/>
              <a:ea typeface="Symbol" panose="05050102010706020507" pitchFamily="18" charset="2"/>
              <a:cs typeface="Symbol" panose="05050102010706020507" pitchFamily="18" charset="2"/>
            </a:endParaRPr>
          </a:p>
          <a:p>
            <a:pPr algn="just">
              <a:spcBef>
                <a:spcPts val="25"/>
              </a:spcBef>
            </a:pPr>
            <a:r>
              <a:rPr lang="es-ES" sz="4000" dirty="0">
                <a:latin typeface="Arial" panose="020B0604020202020204" pitchFamily="34" charset="0"/>
                <a:ea typeface="Lucida Sans Unicode" panose="020B0602030504020204" pitchFamily="34" charset="0"/>
              </a:rPr>
              <a:t> </a:t>
            </a:r>
            <a:endParaRPr lang="es-CO" sz="3600" dirty="0">
              <a:effectLst/>
              <a:latin typeface="Lucida Sans Unicode" panose="020B0602030504020204" pitchFamily="34" charset="0"/>
              <a:ea typeface="Lucida Sans Unicode" panose="020B0602030504020204" pitchFamily="34" charset="0"/>
            </a:endParaRPr>
          </a:p>
        </p:txBody>
      </p:sp>
      <p:pic>
        <p:nvPicPr>
          <p:cNvPr id="6" name="Imagen 5"/>
          <p:cNvPicPr>
            <a:picLocks noChangeAspect="1"/>
          </p:cNvPicPr>
          <p:nvPr/>
        </p:nvPicPr>
        <p:blipFill>
          <a:blip r:embed="rId5"/>
          <a:stretch>
            <a:fillRect/>
          </a:stretch>
        </p:blipFill>
        <p:spPr>
          <a:xfrm>
            <a:off x="12323146" y="5317067"/>
            <a:ext cx="9690187" cy="7938346"/>
          </a:xfrm>
          <a:prstGeom prst="rect">
            <a:avLst/>
          </a:prstGeom>
        </p:spPr>
      </p:pic>
    </p:spTree>
    <p:extLst>
      <p:ext uri="{BB962C8B-B14F-4D97-AF65-F5344CB8AC3E}">
        <p14:creationId xmlns:p14="http://schemas.microsoft.com/office/powerpoint/2010/main" val="1917191512"/>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556</TotalTime>
  <Words>931</Words>
  <Application>Microsoft Office PowerPoint</Application>
  <PresentationFormat>Personalizado</PresentationFormat>
  <Paragraphs>90</Paragraphs>
  <Slides>42</Slides>
  <Notes>42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42</vt:i4>
      </vt:variant>
    </vt:vector>
  </HeadingPairs>
  <TitlesOfParts>
    <vt:vector size="50" baseType="lpstr">
      <vt:lpstr>Arial</vt:lpstr>
      <vt:lpstr>Helvetica Neue Light</vt:lpstr>
      <vt:lpstr>Symbol</vt:lpstr>
      <vt:lpstr>Trebuchet MS</vt:lpstr>
      <vt:lpstr>Lucida Sans Unicode</vt:lpstr>
      <vt:lpstr>Helvetica Neue</vt:lpstr>
      <vt:lpstr>Wide Latin</vt:lpstr>
      <vt:lpstr>Black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tatys martinez</dc:creator>
  <cp:lastModifiedBy>tata</cp:lastModifiedBy>
  <cp:revision>48</cp:revision>
  <dcterms:modified xsi:type="dcterms:W3CDTF">2022-04-05T23:40:05Z</dcterms:modified>
</cp:coreProperties>
</file>